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embeddings/oleObject1.wdp" ContentType="image/vnd.ms-photo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61" r:id="rId6"/>
    <p:sldId id="286" r:id="rId7"/>
    <p:sldId id="260" r:id="rId8"/>
    <p:sldId id="259" r:id="rId9"/>
    <p:sldId id="287" r:id="rId10"/>
    <p:sldId id="262" r:id="rId11"/>
    <p:sldId id="284" r:id="rId12"/>
    <p:sldId id="285" r:id="rId13"/>
    <p:sldId id="263" r:id="rId14"/>
    <p:sldId id="275" r:id="rId15"/>
    <p:sldId id="282" r:id="rId16"/>
    <p:sldId id="276" r:id="rId17"/>
    <p:sldId id="283" r:id="rId18"/>
    <p:sldId id="278" r:id="rId19"/>
    <p:sldId id="326" r:id="rId20"/>
    <p:sldId id="324" r:id="rId21"/>
    <p:sldId id="323" r:id="rId22"/>
    <p:sldId id="316" r:id="rId23"/>
    <p:sldId id="268" r:id="rId24"/>
    <p:sldId id="307" r:id="rId25"/>
    <p:sldId id="308" r:id="rId26"/>
    <p:sldId id="319" r:id="rId27"/>
    <p:sldId id="269" r:id="rId28"/>
    <p:sldId id="322" r:id="rId29"/>
    <p:sldId id="325" r:id="rId30"/>
  </p:sldIdLst>
  <p:sldSz cx="19010313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DF2F87-84AD-4230-966E-E561DF79DAAB}" styleName="Generic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1">
                  <a:shade val="61000"/>
                  <a:satMod val="130000"/>
                </a:schemeClr>
              </a:gs>
              <a:gs pos="5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 autoAdjust="0"/>
    <p:restoredTop sz="87459" autoAdjust="0"/>
  </p:normalViewPr>
  <p:slideViewPr>
    <p:cSldViewPr>
      <p:cViewPr varScale="1">
        <p:scale>
          <a:sx n="100" d="100"/>
          <a:sy n="100" d="100"/>
        </p:scale>
        <p:origin x="-504" y="276"/>
      </p:cViewPr>
      <p:guideLst>
        <p:guide orient="horz" pos="2157"/>
        <p:guide pos="7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slide" Target="slides/slide19.xml"  /><Relationship Id="rId22" Type="http://schemas.openxmlformats.org/officeDocument/2006/relationships/slide" Target="slides/slide20.xml"  /><Relationship Id="rId23" Type="http://schemas.openxmlformats.org/officeDocument/2006/relationships/slide" Target="slides/slide21.xml"  /><Relationship Id="rId24" Type="http://schemas.openxmlformats.org/officeDocument/2006/relationships/slide" Target="slides/slide22.xml"  /><Relationship Id="rId25" Type="http://schemas.openxmlformats.org/officeDocument/2006/relationships/slide" Target="slides/slide23.xml"  /><Relationship Id="rId26" Type="http://schemas.openxmlformats.org/officeDocument/2006/relationships/slide" Target="slides/slide24.xml"  /><Relationship Id="rId27" Type="http://schemas.openxmlformats.org/officeDocument/2006/relationships/slide" Target="slides/slide25.xml"  /><Relationship Id="rId28" Type="http://schemas.openxmlformats.org/officeDocument/2006/relationships/slide" Target="slides/slide26.xml"  /><Relationship Id="rId29" Type="http://schemas.openxmlformats.org/officeDocument/2006/relationships/slide" Target="slides/slide27.xml"  /><Relationship Id="rId3" Type="http://schemas.openxmlformats.org/officeDocument/2006/relationships/slide" Target="slides/slide1.xml"  /><Relationship Id="rId30" Type="http://schemas.openxmlformats.org/officeDocument/2006/relationships/slide" Target="slides/slide28.xml"  /><Relationship Id="rId31" Type="http://schemas.openxmlformats.org/officeDocument/2006/relationships/presProps" Target="presProps.xml"  /><Relationship Id="rId32" Type="http://schemas.openxmlformats.org/officeDocument/2006/relationships/viewProps" Target="viewProps.xml"  /><Relationship Id="rId33" Type="http://schemas.openxmlformats.org/officeDocument/2006/relationships/theme" Target="theme/theme1.xml"  /><Relationship Id="rId34" Type="http://schemas.openxmlformats.org/officeDocument/2006/relationships/tableStyles" Target="tableStyles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retendard Medium"/>
                <a:ea typeface="Pretendard Medium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retendard Medium"/>
                <a:ea typeface="Pretendard Medium"/>
              </a:defRPr>
            </a:lvl1pPr>
          </a:lstStyle>
          <a:p>
            <a:pPr lvl="0"/>
            <a:fld id="{EDDF8E28-AB08-4C31-B9C2-EFFC1C4BF421}" type="datetime1">
              <a:rPr lang="ko-KR" altLang="en-US" smtClean="0"/>
              <a:pPr/>
              <a:t>2025-08-29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retendard Medium"/>
                <a:ea typeface="Pretendard Medium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retendard Medium"/>
                <a:ea typeface="Pretendard Medium"/>
              </a:defRPr>
            </a:lvl1pPr>
          </a:lstStyle>
          <a:p>
            <a:pPr lvl="0"/>
            <a:fld id="{B697CAA6-7DBB-474A-B3BA-DA38919A694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85016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Pretendard Medium"/>
        <a:ea typeface="Pretendard Medium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Pretendard Medium"/>
        <a:ea typeface="Pretendard Medium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Pretendard Medium"/>
        <a:ea typeface="Pretendard Medium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Pretendard Medium"/>
        <a:ea typeface="Pretendard Medium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Pretendard Medium"/>
        <a:ea typeface="Pretendard Medium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3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4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6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8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5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6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7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8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19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4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5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26.xml" 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어학회사 내용이 담긴 부분으로 수정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519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706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23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8145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293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E846-767C-C544-2DCB-0EBA7A72C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80BC6F2-A4F2-80E8-2802-E4EA8935B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00DFD4A-D392-C652-D032-30E20439C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312387-4DE0-60AE-3388-47F8C913E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971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C9AA5-534B-F4C9-4FBB-C8C7C09EC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EA2C66C-B801-455B-A56A-75AF643DD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A74D872-8773-C6BA-555D-F0033A0AD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5D82E5-DD2A-D470-2D20-E5E40292C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403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51A05-B5F3-31DA-6307-C06DB6204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64CE443-67D7-6DF2-D186-667449EEC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EFA650B-402B-4136-136B-FDD54189A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820963C-3FF9-B42F-8BD5-7D2AEF59C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1279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ko-KR" altLang="en-US" b="1" dirty="0"/>
              <a:t>과정별 난이도 및 대상 분석 후 최적 강사 배치</a:t>
            </a:r>
            <a:endParaRPr lang="ko-KR" altLang="en-US" dirty="0"/>
          </a:p>
          <a:p>
            <a:pPr>
              <a:buNone/>
            </a:pPr>
            <a:r>
              <a:rPr lang="ko-KR" altLang="en-US" b="1" dirty="0"/>
              <a:t>과정 시작 전 오리엔테이션을 통한 교육 방향 공유</a:t>
            </a:r>
            <a:endParaRPr lang="ko-KR" altLang="en-US" dirty="0"/>
          </a:p>
          <a:p>
            <a:r>
              <a:rPr lang="ko-KR" altLang="en-US" b="1" dirty="0"/>
              <a:t>내부 강사 간 노하우 및 강의 스킬 정기 공유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770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집중적인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외국어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교육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프로그램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실시로</a:t>
            </a:r>
            <a:endParaRPr lang="en-US" altLang="ko-KR" sz="12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사회에서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요구하는</a:t>
            </a:r>
            <a:r>
              <a:rPr lang="en-US" altLang="ko-KR" sz="12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어학능력</a:t>
            </a:r>
            <a:r>
              <a:rPr lang="en-US" altLang="ko-KR" sz="1200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소지자를</a:t>
            </a:r>
            <a:r>
              <a:rPr lang="en-US" altLang="ko-KR" sz="1200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1200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양성</a:t>
            </a:r>
            <a:endParaRPr lang="en-US" altLang="ko-KR" sz="12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8094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ko-KR" altLang="en-US" sz="1200" dirty="0" err="1">
                <a:latin typeface="Pretendard Medium" panose="020B0600000101010101" charset="-127"/>
                <a:ea typeface="Pretendard Medium" panose="020B0600000101010101" charset="-127"/>
              </a:rPr>
              <a:t>마이에듀케이션은</a:t>
            </a:r>
            <a:r>
              <a:rPr lang="ko-KR" altLang="en-US" sz="1200" dirty="0">
                <a:latin typeface="Pretendard Medium" panose="020B0600000101010101" charset="-127"/>
                <a:ea typeface="Pretendard Medium" panose="020B0600000101010101" charset="-127"/>
              </a:rPr>
              <a:t> 수강생의 수준에 맞춘 레벨별 맞춤 교육 설계를 </a:t>
            </a:r>
            <a:r>
              <a:rPr lang="ko-KR" altLang="en-US" sz="1200" dirty="0" err="1">
                <a:latin typeface="Pretendard Medium" panose="020B0600000101010101" charset="-127"/>
                <a:ea typeface="Pretendard Medium" panose="020B0600000101010101" charset="-127"/>
              </a:rPr>
              <a:t>통해일관된</a:t>
            </a:r>
            <a:r>
              <a:rPr lang="ko-KR" altLang="en-US" sz="1200" dirty="0">
                <a:latin typeface="Pretendard Medium" panose="020B0600000101010101" charset="-127"/>
                <a:ea typeface="Pretendard Medium" panose="020B0600000101010101" charset="-127"/>
              </a:rPr>
              <a:t> 성과 향상</a:t>
            </a:r>
            <a:endParaRPr lang="en-US" altLang="ko-KR" sz="12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l">
              <a:buNone/>
            </a:pPr>
            <a:r>
              <a:rPr lang="ko-KR" altLang="en-US" sz="1200" dirty="0">
                <a:latin typeface="Pretendard Medium" panose="020B0600000101010101" charset="-127"/>
                <a:ea typeface="Pretendard Medium" panose="020B0600000101010101" charset="-127"/>
              </a:rPr>
              <a:t>단순 강의 전달을 넘은 전략적 수업 운영과 피드백 중심의 학습관리 시스템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63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7CAA6-7DBB-474A-B3BA-DA38919A694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0571289"/>
      </p:ext>
    </p:extLst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2412" y="2130428"/>
            <a:ext cx="19520657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823" y="3886200"/>
            <a:ext cx="1607583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116" y="4406903"/>
            <a:ext cx="19520657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4116" y="2906714"/>
            <a:ext cx="19520657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8274" y="1600203"/>
            <a:ext cx="10143086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74120" y="1600203"/>
            <a:ext cx="10143086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8275" y="1535113"/>
            <a:ext cx="10147074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8275" y="2174875"/>
            <a:ext cx="10147074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66146" y="1535113"/>
            <a:ext cx="1015106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66146" y="2174875"/>
            <a:ext cx="1015106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275" y="273050"/>
            <a:ext cx="75554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8865" y="273053"/>
            <a:ext cx="1283834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8275" y="1435103"/>
            <a:ext cx="75554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1396" y="4800600"/>
            <a:ext cx="13779287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01396" y="612775"/>
            <a:ext cx="13779287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1396" y="5367338"/>
            <a:ext cx="13779287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649973" y="274641"/>
            <a:ext cx="516723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8275" y="274641"/>
            <a:ext cx="1511893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8275" y="274638"/>
            <a:ext cx="2066893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8275" y="1600203"/>
            <a:ext cx="2066893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8275" y="6356353"/>
            <a:ext cx="5358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46539" y="6356353"/>
            <a:ext cx="7272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58593" y="6356353"/>
            <a:ext cx="5358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10" Type="http://schemas.openxmlformats.org/officeDocument/2006/relationships/image" Target="../media/image9.png"  /><Relationship Id="rId11" Type="http://schemas.openxmlformats.org/officeDocument/2006/relationships/image" Target="../media/image10.svg"  /><Relationship Id="rId12" Type="http://schemas.openxmlformats.org/officeDocument/2006/relationships/image" Target="../media/image11.png"  /><Relationship Id="rId13" Type="http://schemas.openxmlformats.org/officeDocument/2006/relationships/image" Target="../media/image12.svg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svg"  /><Relationship Id="rId7" Type="http://schemas.openxmlformats.org/officeDocument/2006/relationships/image" Target="../media/image6.png"  /><Relationship Id="rId8" Type="http://schemas.openxmlformats.org/officeDocument/2006/relationships/image" Target="../media/image7.svg"  /><Relationship Id="rId9" Type="http://schemas.openxmlformats.org/officeDocument/2006/relationships/image" Target="../media/image8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.png"  /><Relationship Id="rId3" Type="http://schemas.openxmlformats.org/officeDocument/2006/relationships/image" Target="../media/image14.png"  /><Relationship Id="rId4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15.png"  /><Relationship Id="rId4" Type="http://schemas.openxmlformats.org/officeDocument/2006/relationships/image" Target="../media/image16.png"  /><Relationship Id="rId5" Type="http://schemas.openxmlformats.org/officeDocument/2006/relationships/image" Target="../media/image2.png"  /><Relationship Id="rId6" Type="http://schemas.openxmlformats.org/officeDocument/2006/relationships/image" Target="../media/image1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17.png"  /><Relationship Id="rId4" Type="http://schemas.openxmlformats.org/officeDocument/2006/relationships/image" Target="../media/image16.png"  /><Relationship Id="rId5" Type="http://schemas.openxmlformats.org/officeDocument/2006/relationships/image" Target="../media/image18.png"  /><Relationship Id="rId6" Type="http://schemas.openxmlformats.org/officeDocument/2006/relationships/image" Target="../media/image19.png"  /><Relationship Id="rId7" Type="http://schemas.openxmlformats.org/officeDocument/2006/relationships/image" Target="../media/image1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20.png"  /><Relationship Id="rId4" Type="http://schemas.openxmlformats.org/officeDocument/2006/relationships/image" Target="../media/image21.png"  /><Relationship Id="rId5" Type="http://schemas.openxmlformats.org/officeDocument/2006/relationships/image" Target="../media/image22.png"  /><Relationship Id="rId6" Type="http://schemas.openxmlformats.org/officeDocument/2006/relationships/image" Target="../media/image14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10" Type="http://schemas.openxmlformats.org/officeDocument/2006/relationships/image" Target="../media/image28.png"  /><Relationship Id="rId11" Type="http://schemas.openxmlformats.org/officeDocument/2006/relationships/image" Target="../media/image28.png"  /><Relationship Id="rId12" Type="http://schemas.openxmlformats.org/officeDocument/2006/relationships/image" Target="../media/image28.png"  /><Relationship Id="rId13" Type="http://schemas.openxmlformats.org/officeDocument/2006/relationships/image" Target="../media/image28.png"  /><Relationship Id="rId14" Type="http://schemas.openxmlformats.org/officeDocument/2006/relationships/image" Target="../media/image29.png"  /><Relationship Id="rId15" Type="http://schemas.openxmlformats.org/officeDocument/2006/relationships/image" Target="../media/image29.png"  /><Relationship Id="rId16" Type="http://schemas.openxmlformats.org/officeDocument/2006/relationships/image" Target="../media/image29.png"  /><Relationship Id="rId17" Type="http://schemas.openxmlformats.org/officeDocument/2006/relationships/image" Target="../media/image29.png"  /><Relationship Id="rId18" Type="http://schemas.openxmlformats.org/officeDocument/2006/relationships/image" Target="../media/image29.png"  /><Relationship Id="rId19" Type="http://schemas.openxmlformats.org/officeDocument/2006/relationships/image" Target="../media/image29.png"  /><Relationship Id="rId2" Type="http://schemas.openxmlformats.org/officeDocument/2006/relationships/image" Target="../media/image23.png"  /><Relationship Id="rId20" Type="http://schemas.openxmlformats.org/officeDocument/2006/relationships/image" Target="../media/image29.png"  /><Relationship Id="rId21" Type="http://schemas.openxmlformats.org/officeDocument/2006/relationships/image" Target="../media/image29.png"  /><Relationship Id="rId22" Type="http://schemas.openxmlformats.org/officeDocument/2006/relationships/image" Target="../media/image29.png"  /><Relationship Id="rId23" Type="http://schemas.openxmlformats.org/officeDocument/2006/relationships/image" Target="../media/image29.png"  /><Relationship Id="rId24" Type="http://schemas.openxmlformats.org/officeDocument/2006/relationships/image" Target="../media/image29.png"  /><Relationship Id="rId25" Type="http://schemas.openxmlformats.org/officeDocument/2006/relationships/image" Target="../media/image29.png"  /><Relationship Id="rId26" Type="http://schemas.openxmlformats.org/officeDocument/2006/relationships/image" Target="../media/image29.png"  /><Relationship Id="rId27" Type="http://schemas.openxmlformats.org/officeDocument/2006/relationships/image" Target="../media/image29.png"  /><Relationship Id="rId28" Type="http://schemas.openxmlformats.org/officeDocument/2006/relationships/image" Target="../media/image29.png"  /><Relationship Id="rId29" Type="http://schemas.openxmlformats.org/officeDocument/2006/relationships/image" Target="../media/image29.png"  /><Relationship Id="rId3" Type="http://schemas.openxmlformats.org/officeDocument/2006/relationships/image" Target="../media/image24.png"  /><Relationship Id="rId30" Type="http://schemas.openxmlformats.org/officeDocument/2006/relationships/image" Target="../media/image2.png"  /><Relationship Id="rId31" Type="http://schemas.openxmlformats.org/officeDocument/2006/relationships/image" Target="../media/image29.png"  /><Relationship Id="rId32" Type="http://schemas.openxmlformats.org/officeDocument/2006/relationships/image" Target="../media/image14.png"  /><Relationship Id="rId4" Type="http://schemas.openxmlformats.org/officeDocument/2006/relationships/image" Target="../media/image25.png"  /><Relationship Id="rId5" Type="http://schemas.openxmlformats.org/officeDocument/2006/relationships/image" Target="../media/image24.png"  /><Relationship Id="rId6" Type="http://schemas.openxmlformats.org/officeDocument/2006/relationships/image" Target="../media/image24.png"  /><Relationship Id="rId7" Type="http://schemas.openxmlformats.org/officeDocument/2006/relationships/image" Target="../media/image24.png"  /><Relationship Id="rId8" Type="http://schemas.openxmlformats.org/officeDocument/2006/relationships/image" Target="../media/image26.png"  /><Relationship Id="rId9" Type="http://schemas.openxmlformats.org/officeDocument/2006/relationships/image" Target="../media/image27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10" Type="http://schemas.openxmlformats.org/officeDocument/2006/relationships/image" Target="../media/image32.png"  /><Relationship Id="rId11" Type="http://schemas.openxmlformats.org/officeDocument/2006/relationships/image" Target="../media/image33.png"  /><Relationship Id="rId12" Type="http://schemas.microsoft.com/office/2007/relationships/hdphoto" Target="../embeddings/oleObject1.wdp"  /><Relationship Id="rId13" Type="http://schemas.openxmlformats.org/officeDocument/2006/relationships/image" Target="../media/image34.png"  /><Relationship Id="rId14" Type="http://schemas.openxmlformats.org/officeDocument/2006/relationships/image" Target="../media/image14.png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30.png"  /><Relationship Id="rId4" Type="http://schemas.openxmlformats.org/officeDocument/2006/relationships/image" Target="../media/image30.png"  /><Relationship Id="rId5" Type="http://schemas.openxmlformats.org/officeDocument/2006/relationships/image" Target="../media/image30.png"  /><Relationship Id="rId6" Type="http://schemas.openxmlformats.org/officeDocument/2006/relationships/image" Target="../media/image30.png"  /><Relationship Id="rId7" Type="http://schemas.openxmlformats.org/officeDocument/2006/relationships/image" Target="../media/image30.png"  /><Relationship Id="rId8" Type="http://schemas.openxmlformats.org/officeDocument/2006/relationships/image" Target="../media/image30.png"  /><Relationship Id="rId9" Type="http://schemas.openxmlformats.org/officeDocument/2006/relationships/image" Target="../media/image31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5.png"  /><Relationship Id="rId3" Type="http://schemas.openxmlformats.org/officeDocument/2006/relationships/image" Target="../media/image36.png"  /><Relationship Id="rId4" Type="http://schemas.openxmlformats.org/officeDocument/2006/relationships/image" Target="../media/image37.png"  /><Relationship Id="rId5" Type="http://schemas.openxmlformats.org/officeDocument/2006/relationships/image" Target="../media/image31.png"  /><Relationship Id="rId6" Type="http://schemas.openxmlformats.org/officeDocument/2006/relationships/image" Target="../media/image14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8.png"  /><Relationship Id="rId3" Type="http://schemas.openxmlformats.org/officeDocument/2006/relationships/image" Target="../media/image39.svg"  /><Relationship Id="rId4" Type="http://schemas.openxmlformats.org/officeDocument/2006/relationships/image" Target="../media/image37.png"  /><Relationship Id="rId5" Type="http://schemas.openxmlformats.org/officeDocument/2006/relationships/image" Target="../media/image31.png"  /><Relationship Id="rId6" Type="http://schemas.openxmlformats.org/officeDocument/2006/relationships/image" Target="../media/image14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8.png"  /><Relationship Id="rId3" Type="http://schemas.openxmlformats.org/officeDocument/2006/relationships/image" Target="../media/image39.svg"  /><Relationship Id="rId4" Type="http://schemas.openxmlformats.org/officeDocument/2006/relationships/image" Target="../media/image14.png"  /><Relationship Id="rId5" Type="http://schemas.openxmlformats.org/officeDocument/2006/relationships/image" Target="../media/image37.png"  /><Relationship Id="rId6" Type="http://schemas.openxmlformats.org/officeDocument/2006/relationships/image" Target="../media/image31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10" Type="http://schemas.openxmlformats.org/officeDocument/2006/relationships/image" Target="../media/image48.png"  /><Relationship Id="rId11" Type="http://schemas.openxmlformats.org/officeDocument/2006/relationships/image" Target="../media/image49.png"  /><Relationship Id="rId12" Type="http://schemas.openxmlformats.org/officeDocument/2006/relationships/image" Target="../media/image50.png"  /><Relationship Id="rId13" Type="http://schemas.openxmlformats.org/officeDocument/2006/relationships/image" Target="../media/image51.png"  /><Relationship Id="rId14" Type="http://schemas.openxmlformats.org/officeDocument/2006/relationships/image" Target="../media/image52.png"  /><Relationship Id="rId15" Type="http://schemas.openxmlformats.org/officeDocument/2006/relationships/image" Target="../media/image53.png"  /><Relationship Id="rId16" Type="http://schemas.openxmlformats.org/officeDocument/2006/relationships/image" Target="../media/image54.png"  /><Relationship Id="rId17" Type="http://schemas.openxmlformats.org/officeDocument/2006/relationships/image" Target="../media/image55.png"  /><Relationship Id="rId18" Type="http://schemas.openxmlformats.org/officeDocument/2006/relationships/image" Target="../media/image56.png"  /><Relationship Id="rId19" Type="http://schemas.openxmlformats.org/officeDocument/2006/relationships/image" Target="../media/image57.png"  /><Relationship Id="rId2" Type="http://schemas.openxmlformats.org/officeDocument/2006/relationships/image" Target="../media/image40.png"  /><Relationship Id="rId20" Type="http://schemas.openxmlformats.org/officeDocument/2006/relationships/image" Target="../media/image58.png"  /><Relationship Id="rId21" Type="http://schemas.openxmlformats.org/officeDocument/2006/relationships/image" Target="../media/image14.png"  /><Relationship Id="rId3" Type="http://schemas.openxmlformats.org/officeDocument/2006/relationships/image" Target="../media/image41.png"  /><Relationship Id="rId4" Type="http://schemas.openxmlformats.org/officeDocument/2006/relationships/image" Target="../media/image42.png"  /><Relationship Id="rId5" Type="http://schemas.openxmlformats.org/officeDocument/2006/relationships/image" Target="../media/image43.png"  /><Relationship Id="rId6" Type="http://schemas.openxmlformats.org/officeDocument/2006/relationships/image" Target="../media/image44.png"  /><Relationship Id="rId7" Type="http://schemas.openxmlformats.org/officeDocument/2006/relationships/image" Target="../media/image45.png"  /><Relationship Id="rId8" Type="http://schemas.openxmlformats.org/officeDocument/2006/relationships/image" Target="../media/image46.png"  /><Relationship Id="rId9" Type="http://schemas.openxmlformats.org/officeDocument/2006/relationships/image" Target="../media/image47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5.xml"  /><Relationship Id="rId3" Type="http://schemas.openxmlformats.org/officeDocument/2006/relationships/image" Target="../media/image14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14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7.xml"  /><Relationship Id="rId3" Type="http://schemas.openxmlformats.org/officeDocument/2006/relationships/image" Target="../media/image14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7.xml"  /><Relationship Id="rId3" Type="http://schemas.openxmlformats.org/officeDocument/2006/relationships/image" Target="../media/image14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9.xml"  /><Relationship Id="rId3" Type="http://schemas.openxmlformats.org/officeDocument/2006/relationships/image" Target="../media/image59.jpeg"  /><Relationship Id="rId4" Type="http://schemas.openxmlformats.org/officeDocument/2006/relationships/image" Target="../media/image14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0.png"  /><Relationship Id="rId3" Type="http://schemas.openxmlformats.org/officeDocument/2006/relationships/image" Target="../media/image14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1.png"  /><Relationship Id="rId3" Type="http://schemas.openxmlformats.org/officeDocument/2006/relationships/image" Target="../media/image14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2.png"  /><Relationship Id="rId3" Type="http://schemas.openxmlformats.org/officeDocument/2006/relationships/image" Target="../media/image63.png"  /><Relationship Id="rId4" Type="http://schemas.openxmlformats.org/officeDocument/2006/relationships/image" Target="../media/image64.png"  /><Relationship Id="rId5" Type="http://schemas.openxmlformats.org/officeDocument/2006/relationships/image" Target="../media/image65.png"  /><Relationship Id="rId6" Type="http://schemas.openxmlformats.org/officeDocument/2006/relationships/image" Target="../media/image14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2.png"  /><Relationship Id="rId3" Type="http://schemas.openxmlformats.org/officeDocument/2006/relationships/image" Target="../media/image63.png"  /><Relationship Id="rId4" Type="http://schemas.openxmlformats.org/officeDocument/2006/relationships/image" Target="../media/image64.png"  /><Relationship Id="rId5" Type="http://schemas.openxmlformats.org/officeDocument/2006/relationships/image" Target="../media/image65.png"  /><Relationship Id="rId6" Type="http://schemas.openxmlformats.org/officeDocument/2006/relationships/image" Target="../media/image14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0.xml"  /><Relationship Id="rId3" Type="http://schemas.openxmlformats.org/officeDocument/2006/relationships/image" Target="../media/image66.png"  /><Relationship Id="rId4" Type="http://schemas.openxmlformats.org/officeDocument/2006/relationships/image" Target="../media/image14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notesSlide" Target="../notesSlides/notesSlide11.xml"  /><Relationship Id="rId3" Type="http://schemas.openxmlformats.org/officeDocument/2006/relationships/image" Target="../media/image31.png"  /><Relationship Id="rId4" Type="http://schemas.openxmlformats.org/officeDocument/2006/relationships/image" Target="../media/image67.png"  /><Relationship Id="rId5" Type="http://schemas.openxmlformats.org/officeDocument/2006/relationships/image" Target="../media/image14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10" Type="http://schemas.openxmlformats.org/officeDocument/2006/relationships/image" Target="../media/image75.svg"  /><Relationship Id="rId11" Type="http://schemas.openxmlformats.org/officeDocument/2006/relationships/image" Target="../media/image14.png"  /><Relationship Id="rId2" Type="http://schemas.openxmlformats.org/officeDocument/2006/relationships/notesSlide" Target="../notesSlides/notesSlide12.xml"  /><Relationship Id="rId3" Type="http://schemas.openxmlformats.org/officeDocument/2006/relationships/image" Target="../media/image68.png"  /><Relationship Id="rId4" Type="http://schemas.openxmlformats.org/officeDocument/2006/relationships/image" Target="../media/image69.png"  /><Relationship Id="rId5" Type="http://schemas.openxmlformats.org/officeDocument/2006/relationships/image" Target="../media/image70.png"  /><Relationship Id="rId6" Type="http://schemas.openxmlformats.org/officeDocument/2006/relationships/image" Target="../media/image71.png"  /><Relationship Id="rId7" Type="http://schemas.openxmlformats.org/officeDocument/2006/relationships/image" Target="../media/image72.png"  /><Relationship Id="rId8" Type="http://schemas.openxmlformats.org/officeDocument/2006/relationships/image" Target="../media/image73.png"  /><Relationship Id="rId9" Type="http://schemas.openxmlformats.org/officeDocument/2006/relationships/image" Target="../media/image74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3.png"  /><Relationship Id="rId3" Type="http://schemas.openxmlformats.org/officeDocument/2006/relationships/image" Target="../media/image2.png"  /><Relationship Id="rId4" Type="http://schemas.openxmlformats.org/officeDocument/2006/relationships/image" Target="../media/image76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10" Type="http://schemas.openxmlformats.org/officeDocument/2006/relationships/image" Target="../media/image11.png"  /><Relationship Id="rId11" Type="http://schemas.openxmlformats.org/officeDocument/2006/relationships/image" Target="../media/image12.svg"  /><Relationship Id="rId12" Type="http://schemas.openxmlformats.org/officeDocument/2006/relationships/image" Target="../media/image2.png"  /><Relationship Id="rId2" Type="http://schemas.openxmlformats.org/officeDocument/2006/relationships/image" Target="../media/image1.png"  /><Relationship Id="rId3" Type="http://schemas.openxmlformats.org/officeDocument/2006/relationships/image" Target="../media/image3.png"  /><Relationship Id="rId4" Type="http://schemas.openxmlformats.org/officeDocument/2006/relationships/image" Target="../media/image4.png"  /><Relationship Id="rId5" Type="http://schemas.openxmlformats.org/officeDocument/2006/relationships/image" Target="../media/image5.svg"  /><Relationship Id="rId6" Type="http://schemas.openxmlformats.org/officeDocument/2006/relationships/image" Target="../media/image6.png"  /><Relationship Id="rId7" Type="http://schemas.openxmlformats.org/officeDocument/2006/relationships/image" Target="../media/image7.svg"  /><Relationship Id="rId8" Type="http://schemas.openxmlformats.org/officeDocument/2006/relationships/image" Target="../media/image9.png"  /><Relationship Id="rId9" Type="http://schemas.openxmlformats.org/officeDocument/2006/relationships/image" Target="../media/image10.sv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340" y="1194031"/>
            <a:ext cx="6981631" cy="86484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486" y="2195106"/>
            <a:ext cx="5466072" cy="162047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75431" y="4701009"/>
            <a:ext cx="8276750" cy="90485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4619"/>
              </a:lnSpc>
            </a:pPr>
            <a:r>
              <a:rPr lang="ko-KR" altLang="en-US" sz="6600" spc="-300" dirty="0">
                <a:solidFill>
                  <a:srgbClr val="000000"/>
                </a:solidFill>
                <a:ea typeface="Gmarket Sans Bold"/>
              </a:rPr>
              <a:t>글로벌 교육 혁신 기업</a:t>
            </a:r>
            <a:endParaRPr lang="en-US" altLang="ko-KR" sz="6600" spc="-300" dirty="0">
              <a:solidFill>
                <a:srgbClr val="000000"/>
              </a:solidFill>
              <a:ea typeface="Gmarket Sans Bold"/>
            </a:endParaRPr>
          </a:p>
          <a:p>
            <a:pPr lvl="0" algn="ctr">
              <a:lnSpc>
                <a:spcPct val="94619"/>
              </a:lnSpc>
            </a:pPr>
            <a:r>
              <a:rPr lang="ko-KR" altLang="en-US" sz="6600" spc="-300" dirty="0" err="1">
                <a:solidFill>
                  <a:srgbClr val="03045A"/>
                </a:solidFill>
                <a:ea typeface="Gmarket Sans Bold"/>
              </a:rPr>
              <a:t>마이에듀케이션</a:t>
            </a:r>
            <a:endParaRPr lang="en-US" altLang="ko-KR" sz="6600" spc="-300" dirty="0">
              <a:solidFill>
                <a:srgbClr val="03045A"/>
              </a:solidFill>
              <a:ea typeface="Gmarket Sans Bold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F87BE5F-3DFF-418B-8CAB-D0B693A60E8C}"/>
              </a:ext>
            </a:extLst>
          </p:cNvPr>
          <p:cNvSpPr/>
          <p:nvPr/>
        </p:nvSpPr>
        <p:spPr>
          <a:xfrm>
            <a:off x="8887698" y="857250"/>
            <a:ext cx="3709219" cy="602748"/>
          </a:xfrm>
          <a:custGeom>
            <a:avLst/>
            <a:gdLst/>
            <a:ahLst/>
            <a:cxnLst/>
            <a:rect l="l" t="t" r="r" b="b"/>
            <a:pathLst>
              <a:path w="3709219" h="602748">
                <a:moveTo>
                  <a:pt x="0" y="0"/>
                </a:moveTo>
                <a:lnTo>
                  <a:pt x="3709220" y="0"/>
                </a:lnTo>
                <a:lnTo>
                  <a:pt x="3709220" y="602748"/>
                </a:lnTo>
                <a:lnTo>
                  <a:pt x="0" y="602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04D3F00-7DBB-4239-A41A-E83BAB87976B}"/>
              </a:ext>
            </a:extLst>
          </p:cNvPr>
          <p:cNvSpPr/>
          <p:nvPr/>
        </p:nvSpPr>
        <p:spPr>
          <a:xfrm flipH="1">
            <a:off x="-740476" y="-371437"/>
            <a:ext cx="14042134" cy="1228687"/>
          </a:xfrm>
          <a:custGeom>
            <a:avLst/>
            <a:gdLst/>
            <a:ahLst/>
            <a:cxnLst/>
            <a:rect l="l" t="t" r="r" b="b"/>
            <a:pathLst>
              <a:path w="14042134" h="1228687">
                <a:moveTo>
                  <a:pt x="14042134" y="0"/>
                </a:moveTo>
                <a:lnTo>
                  <a:pt x="0" y="0"/>
                </a:lnTo>
                <a:lnTo>
                  <a:pt x="0" y="1228687"/>
                </a:lnTo>
                <a:lnTo>
                  <a:pt x="14042134" y="1228687"/>
                </a:lnTo>
                <a:lnTo>
                  <a:pt x="1404213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BED3418C-7F5C-4911-B05E-64E78A0EE675}"/>
              </a:ext>
            </a:extLst>
          </p:cNvPr>
          <p:cNvSpPr/>
          <p:nvPr/>
        </p:nvSpPr>
        <p:spPr>
          <a:xfrm flipH="1">
            <a:off x="12917431" y="570551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9"/>
                </a:lnTo>
                <a:lnTo>
                  <a:pt x="1139647" y="343849"/>
                </a:lnTo>
                <a:lnTo>
                  <a:pt x="1139647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93873A11-EDE4-494E-A2A8-D1E05CA8985F}"/>
              </a:ext>
            </a:extLst>
          </p:cNvPr>
          <p:cNvGrpSpPr/>
          <p:nvPr/>
        </p:nvGrpSpPr>
        <p:grpSpPr>
          <a:xfrm>
            <a:off x="8076996" y="3289295"/>
            <a:ext cx="14316301" cy="9771300"/>
            <a:chOff x="75452" y="-50191"/>
            <a:chExt cx="994251" cy="643606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4E549BB2-4B57-4F18-BC0A-F853ADE3083C}"/>
                </a:ext>
              </a:extLst>
            </p:cNvPr>
            <p:cNvSpPr/>
            <p:nvPr/>
          </p:nvSpPr>
          <p:spPr>
            <a:xfrm>
              <a:off x="75452" y="-50191"/>
              <a:ext cx="994251" cy="643606"/>
            </a:xfrm>
            <a:custGeom>
              <a:avLst/>
              <a:gdLst/>
              <a:ahLst/>
              <a:cxnLst/>
              <a:rect l="l" t="t" r="r" b="b"/>
              <a:pathLst>
                <a:path w="994251" h="643606">
                  <a:moveTo>
                    <a:pt x="982598" y="352013"/>
                  </a:moveTo>
                  <a:lnTo>
                    <a:pt x="817550" y="613395"/>
                  </a:lnTo>
                  <a:cubicBezTo>
                    <a:pt x="805675" y="632202"/>
                    <a:pt x="784987" y="643606"/>
                    <a:pt x="762745" y="643606"/>
                  </a:cubicBezTo>
                  <a:lnTo>
                    <a:pt x="231506" y="643606"/>
                  </a:lnTo>
                  <a:cubicBezTo>
                    <a:pt x="209264" y="643606"/>
                    <a:pt x="188576" y="632202"/>
                    <a:pt x="176701" y="613395"/>
                  </a:cubicBezTo>
                  <a:lnTo>
                    <a:pt x="11653" y="352013"/>
                  </a:lnTo>
                  <a:cubicBezTo>
                    <a:pt x="0" y="333558"/>
                    <a:pt x="0" y="310047"/>
                    <a:pt x="11653" y="291593"/>
                  </a:cubicBezTo>
                  <a:lnTo>
                    <a:pt x="176701" y="30210"/>
                  </a:lnTo>
                  <a:cubicBezTo>
                    <a:pt x="188576" y="11404"/>
                    <a:pt x="209264" y="0"/>
                    <a:pt x="231506" y="0"/>
                  </a:cubicBezTo>
                  <a:lnTo>
                    <a:pt x="762745" y="0"/>
                  </a:lnTo>
                  <a:cubicBezTo>
                    <a:pt x="784987" y="0"/>
                    <a:pt x="805675" y="11404"/>
                    <a:pt x="817550" y="30210"/>
                  </a:cubicBezTo>
                  <a:lnTo>
                    <a:pt x="982598" y="291593"/>
                  </a:lnTo>
                  <a:cubicBezTo>
                    <a:pt x="994251" y="310047"/>
                    <a:pt x="994251" y="333558"/>
                    <a:pt x="982598" y="352013"/>
                  </a:cubicBezTo>
                  <a:close/>
                </a:path>
              </a:pathLst>
            </a:custGeom>
            <a:blipFill>
              <a:blip r:embed="rId9"/>
              <a:stretch>
                <a:fillRect l="-11891" t="-13366" r="157" b="-1031"/>
              </a:stretch>
            </a:blip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</p:grpSp>
      <p:sp>
        <p:nvSpPr>
          <p:cNvPr id="15" name="Freeform 11">
            <a:extLst>
              <a:ext uri="{FF2B5EF4-FFF2-40B4-BE49-F238E27FC236}">
                <a16:creationId xmlns:a16="http://schemas.microsoft.com/office/drawing/2014/main" id="{E26D266F-130B-4D5C-B1AD-DA7376B1C2F4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CFB1167E-B714-429B-8AAC-1F448E828FEC}"/>
              </a:ext>
            </a:extLst>
          </p:cNvPr>
          <p:cNvSpPr/>
          <p:nvPr/>
        </p:nvSpPr>
        <p:spPr>
          <a:xfrm flipH="1">
            <a:off x="1473624" y="9381176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9AF674D-FB6A-4DA9-B098-5B01D53D0FBB}"/>
              </a:ext>
            </a:extLst>
          </p:cNvPr>
          <p:cNvSpPr/>
          <p:nvPr/>
        </p:nvSpPr>
        <p:spPr>
          <a:xfrm>
            <a:off x="2666600" y="6895446"/>
            <a:ext cx="2949846" cy="8032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4619"/>
              </a:lnSpc>
            </a:pPr>
            <a:r>
              <a:rPr lang="ko-KR" altLang="en-US" sz="4800" spc="-300" dirty="0">
                <a:solidFill>
                  <a:srgbClr val="000000"/>
                </a:solidFill>
                <a:ea typeface="Gmarket Sans Bold"/>
              </a:rPr>
              <a:t>회사소개서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5400000">
            <a:off x="-2416153" y="-735034"/>
            <a:ext cx="11029643" cy="947711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756" y="5308417"/>
            <a:ext cx="196403" cy="64834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851258" y="5346700"/>
            <a:ext cx="5929255" cy="536807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0350"/>
              </a:lnSpc>
            </a:pPr>
            <a:r>
              <a:rPr lang="ko-KR" altLang="en-US" sz="6000" b="1" spc="-75" dirty="0">
                <a:solidFill>
                  <a:srgbClr val="3A4CA8"/>
                </a:solidFill>
                <a:ea typeface="나눔고딕" pitchFamily="2" charset="-127"/>
              </a:rPr>
              <a:t>목차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86331" y="3547783"/>
            <a:ext cx="892011" cy="416961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207499"/>
              </a:lnSpc>
            </a:pP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01.</a:t>
            </a:r>
          </a:p>
          <a:p>
            <a:pPr lvl="0" algn="l">
              <a:lnSpc>
                <a:spcPct val="207499"/>
              </a:lnSpc>
            </a:pP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0</a:t>
            </a:r>
            <a:r>
              <a:rPr lang="en-US" altLang="ko-KR" sz="4000" b="1" spc="-75" dirty="0">
                <a:solidFill>
                  <a:srgbClr val="3A4CA8"/>
                </a:solidFill>
                <a:latin typeface="나눔고딕" pitchFamily="2" charset="-127"/>
                <a:ea typeface="Pretendard Medium" panose="020B0600000101010101" charset="-127"/>
              </a:rPr>
              <a:t>2</a:t>
            </a: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.</a:t>
            </a:r>
          </a:p>
          <a:p>
            <a:pPr lvl="0" algn="l">
              <a:lnSpc>
                <a:spcPct val="207499"/>
              </a:lnSpc>
            </a:pP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0</a:t>
            </a:r>
            <a:r>
              <a:rPr lang="en-US" altLang="ko-KR" sz="4000" b="1" spc="-75" dirty="0">
                <a:solidFill>
                  <a:srgbClr val="3A4CA8"/>
                </a:solidFill>
                <a:latin typeface="나눔고딕" pitchFamily="2" charset="-127"/>
                <a:ea typeface="Pretendard Medium" panose="020B0600000101010101" charset="-127"/>
              </a:rPr>
              <a:t>3</a:t>
            </a: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.</a:t>
            </a:r>
          </a:p>
          <a:p>
            <a:pPr lvl="0" algn="l">
              <a:lnSpc>
                <a:spcPct val="207499"/>
              </a:lnSpc>
            </a:pP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0</a:t>
            </a:r>
            <a:r>
              <a:rPr lang="en-US" altLang="ko-KR" sz="4000" b="1" spc="-75" dirty="0">
                <a:solidFill>
                  <a:srgbClr val="3A4CA8"/>
                </a:solidFill>
                <a:latin typeface="나눔고딕" pitchFamily="2" charset="-127"/>
                <a:ea typeface="Pretendard Medium" panose="020B0600000101010101" charset="-127"/>
              </a:rPr>
              <a:t>4</a:t>
            </a: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.</a:t>
            </a:r>
          </a:p>
          <a:p>
            <a:pPr lvl="0" algn="l">
              <a:lnSpc>
                <a:spcPct val="207499"/>
              </a:lnSpc>
            </a:pP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0</a:t>
            </a:r>
            <a:r>
              <a:rPr lang="en-US" altLang="ko-KR" sz="4000" b="1" spc="-75" dirty="0">
                <a:solidFill>
                  <a:srgbClr val="3A4CA8"/>
                </a:solidFill>
                <a:latin typeface="나눔고딕" pitchFamily="2" charset="-127"/>
                <a:ea typeface="Pretendard Medium" panose="020B0600000101010101" charset="-127"/>
              </a:rPr>
              <a:t>5</a:t>
            </a:r>
            <a:r>
              <a:rPr lang="en-US" sz="4000" b="1" spc="-75" dirty="0">
                <a:solidFill>
                  <a:srgbClr val="3A4CA8"/>
                </a:solidFill>
                <a:latin typeface="나눔고딕" pitchFamily="2" charset="-127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53245" y="3547783"/>
            <a:ext cx="7857067" cy="416961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207499"/>
              </a:lnSpc>
            </a:pPr>
            <a:r>
              <a:rPr lang="ko-KR" altLang="en-US" sz="4000" b="1" spc="-75" dirty="0" err="1">
                <a:solidFill>
                  <a:srgbClr val="000000"/>
                </a:solidFill>
                <a:ea typeface="나눔고딕" pitchFamily="2" charset="-127"/>
              </a:rPr>
              <a:t>마이에듀케이션</a:t>
            </a:r>
            <a:r>
              <a:rPr lang="en-US" sz="4000" b="1" spc="-75" dirty="0">
                <a:solidFill>
                  <a:srgbClr val="000000"/>
                </a:solidFill>
                <a:latin typeface="나눔고딕" pitchFamily="2" charset="-127"/>
              </a:rPr>
              <a:t> </a:t>
            </a: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소개</a:t>
            </a:r>
          </a:p>
          <a:p>
            <a:pPr lvl="0" algn="l">
              <a:lnSpc>
                <a:spcPct val="207499"/>
              </a:lnSpc>
            </a:pP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교육현황</a:t>
            </a:r>
          </a:p>
          <a:p>
            <a:pPr lvl="0" algn="l">
              <a:lnSpc>
                <a:spcPct val="207499"/>
              </a:lnSpc>
            </a:pP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주요</a:t>
            </a:r>
            <a:r>
              <a:rPr lang="en-US" sz="4000" b="1" spc="-75" dirty="0">
                <a:solidFill>
                  <a:srgbClr val="000000"/>
                </a:solidFill>
                <a:latin typeface="나눔고딕" pitchFamily="2" charset="-127"/>
              </a:rPr>
              <a:t> </a:t>
            </a: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운영실적</a:t>
            </a:r>
          </a:p>
          <a:p>
            <a:pPr lvl="0" algn="l">
              <a:lnSpc>
                <a:spcPct val="207499"/>
              </a:lnSpc>
            </a:pP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교육특징</a:t>
            </a:r>
            <a:r>
              <a:rPr lang="en-US" altLang="ko-KR" sz="4000" b="1" spc="-75" dirty="0">
                <a:solidFill>
                  <a:srgbClr val="000000"/>
                </a:solidFill>
                <a:ea typeface="나눔고딕" pitchFamily="2" charset="-127"/>
              </a:rPr>
              <a:t>(</a:t>
            </a: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강사 관리 및 전문 강사</a:t>
            </a:r>
            <a:r>
              <a:rPr lang="en-US" altLang="ko-KR" sz="4000" b="1" spc="-75" dirty="0">
                <a:solidFill>
                  <a:srgbClr val="000000"/>
                </a:solidFill>
                <a:ea typeface="나눔고딕" pitchFamily="2" charset="-127"/>
              </a:rPr>
              <a:t>)</a:t>
            </a: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 </a:t>
            </a:r>
          </a:p>
          <a:p>
            <a:pPr lvl="0" algn="l">
              <a:lnSpc>
                <a:spcPct val="207499"/>
              </a:lnSpc>
            </a:pPr>
            <a:r>
              <a:rPr lang="ko-KR" altLang="en-US" sz="4000" b="1" spc="-75" dirty="0">
                <a:solidFill>
                  <a:srgbClr val="000000"/>
                </a:solidFill>
                <a:ea typeface="나눔고딕" pitchFamily="2" charset="-127"/>
              </a:rPr>
              <a:t>향후운영계획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C2D685D9-16B8-4A65-9B97-95B3A6933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9255" y="16107"/>
            <a:ext cx="4240264" cy="12570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56" y="2393951"/>
            <a:ext cx="10287000" cy="68198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82000"/>
          </a:blip>
          <a:stretch>
            <a:fillRect/>
          </a:stretch>
        </p:blipFill>
        <p:spPr>
          <a:xfrm>
            <a:off x="361156" y="2374900"/>
            <a:ext cx="10439400" cy="6858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35046" y="4451351"/>
            <a:ext cx="8739219" cy="81915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4400" spc="-75" dirty="0">
                <a:solidFill>
                  <a:srgbClr val="424241"/>
                </a:solidFill>
                <a:latin typeface="Pretendard SemiBold"/>
                <a:ea typeface="Pretendard SemiBold"/>
              </a:rPr>
              <a:t>글로벌 시대</a:t>
            </a:r>
            <a:r>
              <a:rPr lang="en-US" altLang="ko-KR" sz="4400" spc="-75" dirty="0">
                <a:solidFill>
                  <a:srgbClr val="424241"/>
                </a:solidFill>
                <a:latin typeface="Pretendard SemiBold"/>
                <a:ea typeface="Pretendard SemiBold"/>
              </a:rPr>
              <a:t>, </a:t>
            </a:r>
            <a:r>
              <a:rPr lang="ko-KR" altLang="en-US" sz="4400" spc="-75" dirty="0">
                <a:solidFill>
                  <a:srgbClr val="424241"/>
                </a:solidFill>
                <a:latin typeface="Pretendard SemiBold"/>
                <a:ea typeface="Pretendard SemiBold"/>
              </a:rPr>
              <a:t>어학교육의 기준을 세우다</a:t>
            </a:r>
            <a:r>
              <a:rPr lang="en-US" altLang="ko-KR" sz="4400" spc="-75" dirty="0">
                <a:solidFill>
                  <a:srgbClr val="424241"/>
                </a:solidFill>
                <a:latin typeface="Pretendard SemiBold"/>
                <a:ea typeface="Pretendard SemiBold"/>
              </a:rPr>
              <a:t>.</a:t>
            </a:r>
            <a:endParaRPr lang="ko-KR" altLang="en-US" sz="4400" spc="-75" dirty="0">
              <a:solidFill>
                <a:srgbClr val="FD6F22"/>
              </a:solidFill>
              <a:ea typeface="Pretendard Black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70754" y="6613526"/>
            <a:ext cx="8794067" cy="205739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시대는 변하고</a:t>
            </a:r>
            <a:r>
              <a:rPr lang="en-US" altLang="ko-KR" sz="2800" dirty="0">
                <a:solidFill>
                  <a:srgbClr val="424241"/>
                </a:solidFill>
                <a:ea typeface="Pretendard Medium"/>
              </a:rPr>
              <a:t>,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언어는 경쟁력이 됩니다</a:t>
            </a:r>
            <a:r>
              <a:rPr lang="en-US" altLang="ko-KR" sz="2800" dirty="0">
                <a:solidFill>
                  <a:srgbClr val="424241"/>
                </a:solidFill>
                <a:ea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800" b="1" dirty="0" err="1">
                <a:solidFill>
                  <a:srgbClr val="03045A"/>
                </a:solidFill>
                <a:latin typeface="Pretendard Medium" panose="020B0600000101010101" charset="-127"/>
                <a:ea typeface="Pretendard Medium" panose="020B0600000101010101" charset="-127"/>
              </a:rPr>
              <a:t>마이에듀케이션</a:t>
            </a:r>
            <a:r>
              <a:rPr lang="ko-KR" altLang="en-US" sz="2800" dirty="0" err="1">
                <a:solidFill>
                  <a:srgbClr val="424241"/>
                </a:solidFill>
                <a:ea typeface="Pretendard Medium"/>
              </a:rPr>
              <a:t>은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 글로벌 커뮤니케이션 역량을 키우는</a:t>
            </a:r>
            <a:br>
              <a:rPr lang="ko-KR" altLang="en-US" sz="2800" dirty="0">
                <a:solidFill>
                  <a:srgbClr val="424241"/>
                </a:solidFill>
                <a:ea typeface="Pretendard Medium"/>
              </a:rPr>
            </a:b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어학 전문 교육기관입니다</a:t>
            </a:r>
            <a:r>
              <a:rPr lang="en-US" altLang="ko-KR" sz="2800" dirty="0">
                <a:solidFill>
                  <a:srgbClr val="424241"/>
                </a:solidFill>
                <a:ea typeface="Pretendard Medium"/>
              </a:rPr>
              <a:t>.</a:t>
            </a:r>
            <a:endParaRPr lang="en-US" altLang="ko-KR" sz="2400" dirty="0">
              <a:solidFill>
                <a:srgbClr val="424241"/>
              </a:solidFill>
              <a:ea typeface="Pretendard Medium"/>
            </a:endParaRPr>
          </a:p>
          <a:p>
            <a:pPr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우리는 단순한 어학 강의가 아닌</a:t>
            </a:r>
            <a:r>
              <a:rPr lang="en-US" altLang="ko-KR" sz="2800" dirty="0">
                <a:solidFill>
                  <a:srgbClr val="424241"/>
                </a:solidFill>
                <a:ea typeface="Pretendard Medium"/>
              </a:rPr>
              <a:t>,</a:t>
            </a:r>
            <a:br>
              <a:rPr lang="en-US" altLang="ko-KR" sz="2800" dirty="0">
                <a:solidFill>
                  <a:srgbClr val="424241"/>
                </a:solidFill>
                <a:ea typeface="Pretendard Medium"/>
              </a:rPr>
            </a:b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목적에 맞는 실전 중심 교육을 설계합니다</a:t>
            </a:r>
            <a:r>
              <a:rPr lang="en-US" altLang="ko-KR" sz="2800" dirty="0">
                <a:solidFill>
                  <a:srgbClr val="424241"/>
                </a:solidFill>
                <a:ea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endParaRPr lang="en-US" altLang="ko-KR" sz="2800" dirty="0">
              <a:solidFill>
                <a:srgbClr val="424241"/>
              </a:solidFill>
              <a:ea typeface="Pretendard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37524" y="3498851"/>
            <a:ext cx="7660529" cy="53340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200" spc="-75" dirty="0">
                <a:solidFill>
                  <a:srgbClr val="424241"/>
                </a:solidFill>
                <a:latin typeface="Pretendard SemiBold"/>
              </a:rPr>
              <a:t>"Pride of My Education"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00569" y="5499100"/>
            <a:ext cx="8077200" cy="253365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2800" dirty="0" err="1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마이에듀케이션은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끊임없이 진화하는 교육 트렌드 </a:t>
            </a:r>
            <a:endParaRPr lang="en-US" altLang="ko-KR" sz="2800" dirty="0">
              <a:solidFill>
                <a:srgbClr val="42424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 lvl="0" algn="ctr">
              <a:lnSpc>
                <a:spcPct val="140269"/>
              </a:lnSpc>
            </a:pPr>
            <a:r>
              <a:rPr lang="ko-KR" altLang="en-US" sz="2800" dirty="0" err="1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속에서우리는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시대에 걸맞는 </a:t>
            </a:r>
            <a:endParaRPr lang="en-US" altLang="ko-KR" sz="2800" dirty="0">
              <a:solidFill>
                <a:srgbClr val="42424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어학교육을 연구하고 결과로 증명합니다</a:t>
            </a:r>
            <a:r>
              <a:rPr lang="en-US" altLang="ko-KR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  <a:endParaRPr lang="en-US" sz="2800" dirty="0">
              <a:solidFill>
                <a:srgbClr val="42424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984374D4-C3B3-4511-B0DD-1838EBDAD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6717" y="3711577"/>
            <a:ext cx="5466072" cy="1620472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FF04138D-DEAD-C4EB-7928-536785341543}"/>
              </a:ext>
            </a:extLst>
          </p:cNvPr>
          <p:cNvGrpSpPr/>
          <p:nvPr/>
        </p:nvGrpSpPr>
        <p:grpSpPr>
          <a:xfrm>
            <a:off x="519112" y="622300"/>
            <a:ext cx="4414043" cy="552450"/>
            <a:chOff x="589759" y="850900"/>
            <a:chExt cx="3381282" cy="409564"/>
          </a:xfrm>
        </p:grpSpPr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031A7D52-82A0-ECD0-3CC8-CBC0A5B12F2C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1.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en-US" sz="3200" b="1" spc="-75" dirty="0">
                  <a:solidFill>
                    <a:srgbClr val="3A4CA8"/>
                  </a:solidFill>
                  <a:latin typeface="나눔고딕" pitchFamily="2" charset="-127"/>
                </a:rPr>
                <a:t>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소개</a:t>
              </a:r>
            </a:p>
          </p:txBody>
        </p:sp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91FB87A6-471C-CC10-C6E3-1DBE20D2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>
            <a:extLst>
              <a:ext uri="{FF2B5EF4-FFF2-40B4-BE49-F238E27FC236}">
                <a16:creationId xmlns:a16="http://schemas.microsoft.com/office/drawing/2014/main" id="{73A2EEC0-FB8B-4C2E-8F26-39AFC378B571}"/>
              </a:ext>
            </a:extLst>
          </p:cNvPr>
          <p:cNvGrpSpPr/>
          <p:nvPr/>
        </p:nvGrpSpPr>
        <p:grpSpPr>
          <a:xfrm>
            <a:off x="1504156" y="1280184"/>
            <a:ext cx="16002000" cy="6038872"/>
            <a:chOff x="1248004" y="3775118"/>
            <a:chExt cx="5686267" cy="342890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7529" y="3775118"/>
              <a:ext cx="5676742" cy="3409855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>
              <a:alphaModFix amt="82000"/>
            </a:blip>
            <a:srcRect r="168"/>
            <a:stretch/>
          </p:blipFill>
          <p:spPr>
            <a:xfrm>
              <a:off x="1248004" y="3775118"/>
              <a:ext cx="5686267" cy="3428905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1834110" y="4806833"/>
              <a:ext cx="4552823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20350"/>
                </a:lnSpc>
              </a:pPr>
              <a:r>
                <a:rPr lang="ko-KR" altLang="en-US" sz="4400" spc="-75" dirty="0">
                  <a:solidFill>
                    <a:srgbClr val="424241"/>
                  </a:solidFill>
                  <a:ea typeface="Pretendard SemiBold"/>
                </a:rPr>
                <a:t>교육을</a:t>
              </a:r>
              <a:r>
                <a:rPr lang="en-US" sz="4400" spc="-75" dirty="0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4400" spc="-75" dirty="0">
                  <a:solidFill>
                    <a:srgbClr val="424241"/>
                  </a:solidFill>
                  <a:ea typeface="Pretendard SemiBold"/>
                </a:rPr>
                <a:t>통한</a:t>
              </a:r>
              <a:r>
                <a:rPr lang="en-US" sz="4400" spc="-75" dirty="0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4400" spc="-75" dirty="0">
                  <a:solidFill>
                    <a:srgbClr val="FD6F22"/>
                  </a:solidFill>
                  <a:ea typeface="Pretendard SemiBold"/>
                </a:rPr>
                <a:t>미래변화</a:t>
              </a:r>
              <a:r>
                <a:rPr lang="en-US" sz="4400" spc="-75" dirty="0">
                  <a:solidFill>
                    <a:srgbClr val="424241"/>
                  </a:solidFill>
                  <a:latin typeface="Pretendard SemiBold"/>
                </a:rPr>
                <a:t>, </a:t>
              </a:r>
              <a:r>
                <a:rPr lang="ko-KR" altLang="en-US" sz="4400" spc="-75" dirty="0">
                  <a:solidFill>
                    <a:srgbClr val="424241"/>
                  </a:solidFill>
                  <a:ea typeface="Pretendard SemiBold"/>
                </a:rPr>
                <a:t>글로벌</a:t>
              </a:r>
              <a:r>
                <a:rPr lang="en-US" sz="4400" spc="-75" dirty="0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4400" spc="-75" dirty="0">
                  <a:solidFill>
                    <a:srgbClr val="FD6F22"/>
                  </a:solidFill>
                  <a:ea typeface="Pretendard SemiBold"/>
                </a:rPr>
                <a:t>인재</a:t>
              </a:r>
              <a:r>
                <a:rPr lang="en-US" sz="4400" spc="-75" dirty="0">
                  <a:solidFill>
                    <a:srgbClr val="FD6F22"/>
                  </a:solidFill>
                  <a:latin typeface="Pretendard SemiBold"/>
                </a:rPr>
                <a:t> </a:t>
              </a:r>
              <a:r>
                <a:rPr lang="ko-KR" altLang="en-US" sz="4400" spc="-75" dirty="0">
                  <a:solidFill>
                    <a:srgbClr val="FD6F22"/>
                  </a:solidFill>
                  <a:ea typeface="Pretendard SemiBold"/>
                </a:rPr>
                <a:t>양성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95676" y="5704282"/>
              <a:ext cx="4581397" cy="1028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40269"/>
                </a:lnSpc>
              </a:pPr>
              <a:r>
                <a:rPr lang="ko-KR" altLang="en-US" sz="2800" dirty="0" err="1">
                  <a:solidFill>
                    <a:srgbClr val="424241"/>
                  </a:solidFill>
                  <a:ea typeface="Pretendard Medium"/>
                </a:rPr>
                <a:t>마이에듀케이션은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교육을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통한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미래변화를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지향합니다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.</a:t>
              </a:r>
            </a:p>
            <a:p>
              <a:pPr lvl="0" algn="ctr">
                <a:lnSpc>
                  <a:spcPct val="140269"/>
                </a:lnSpc>
              </a:pP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맞춤형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교육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제공을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통해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글로벌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인재를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양성하기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위해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노력합니다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.</a:t>
              </a:r>
            </a:p>
            <a:p>
              <a:pPr lvl="0" algn="ctr">
                <a:lnSpc>
                  <a:spcPct val="140269"/>
                </a:lnSpc>
              </a:pP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시대가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요구하는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교육을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만들고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제공하여</a:t>
              </a:r>
            </a:p>
            <a:p>
              <a:pPr lvl="0" algn="ctr">
                <a:lnSpc>
                  <a:spcPct val="140269"/>
                </a:lnSpc>
              </a:pP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교육을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통한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미래변화라는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큰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꿈을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실현하고자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800" dirty="0">
                  <a:solidFill>
                    <a:srgbClr val="424241"/>
                  </a:solidFill>
                  <a:ea typeface="Pretendard Medium"/>
                </a:rPr>
                <a:t>합니다</a:t>
              </a:r>
              <a:r>
                <a:rPr lang="en-US" sz="2800" dirty="0">
                  <a:solidFill>
                    <a:srgbClr val="424241"/>
                  </a:solidFill>
                  <a:latin typeface="Pretendard Medium"/>
                </a:rPr>
                <a:t>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95706" y="4320767"/>
              <a:ext cx="3990864" cy="2666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20350"/>
                </a:lnSpc>
              </a:pPr>
              <a:r>
                <a:rPr lang="en-US" sz="3200" spc="-75" dirty="0">
                  <a:solidFill>
                    <a:srgbClr val="424241"/>
                  </a:solidFill>
                  <a:latin typeface="Pretendard SemiBold"/>
                </a:rPr>
                <a:t>"Mission &amp; Vision"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24" name="Group 24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27" name="Group 27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B32D409-9A67-4D1D-908B-AECA7F8E2F70}"/>
              </a:ext>
            </a:extLst>
          </p:cNvPr>
          <p:cNvGrpSpPr/>
          <p:nvPr/>
        </p:nvGrpSpPr>
        <p:grpSpPr>
          <a:xfrm>
            <a:off x="1151237" y="7575571"/>
            <a:ext cx="16735919" cy="2590800"/>
            <a:chOff x="7152546" y="8405770"/>
            <a:chExt cx="4762368" cy="1619204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tretch>
              <a:fillRect/>
            </a:stretch>
          </p:blipFill>
          <p:spPr>
            <a:xfrm>
              <a:off x="7152546" y="8405770"/>
              <a:ext cx="2352610" cy="781028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tretch>
              <a:fillRect/>
            </a:stretch>
          </p:blipFill>
          <p:spPr>
            <a:xfrm>
              <a:off x="7152546" y="9243946"/>
              <a:ext cx="2352610" cy="781028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tretch>
              <a:fillRect/>
            </a:stretch>
          </p:blipFill>
          <p:spPr>
            <a:xfrm>
              <a:off x="9562304" y="8405770"/>
              <a:ext cx="2352610" cy="781028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>
              <a:alphaModFix amt="80000"/>
            </a:blip>
            <a:stretch>
              <a:fillRect/>
            </a:stretch>
          </p:blipFill>
          <p:spPr>
            <a:xfrm>
              <a:off x="9562304" y="9243946"/>
              <a:ext cx="2352610" cy="781028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66838" y="8570864"/>
              <a:ext cx="790931" cy="1409661"/>
            </a:xfrm>
            <a:prstGeom prst="rect">
              <a:avLst/>
            </a:prstGeom>
          </p:spPr>
        </p:pic>
        <p:sp>
          <p:nvSpPr>
            <p:cNvPr id="18" name="TextBox 18"/>
            <p:cNvSpPr txBox="1"/>
            <p:nvPr/>
          </p:nvSpPr>
          <p:spPr>
            <a:xfrm>
              <a:off x="8835864" y="8977254"/>
              <a:ext cx="1447760" cy="6667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Pretendard Medium"/>
                </a:rPr>
                <a:t>Mission</a:t>
              </a:r>
            </a:p>
            <a:p>
              <a:pPr lvl="0" algn="ctr">
                <a:lnSpc>
                  <a:spcPct val="11702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Pretendard Medium"/>
                </a:rPr>
                <a:t>&amp;</a:t>
              </a:r>
            </a:p>
            <a:p>
              <a:pPr lvl="0" algn="ctr">
                <a:lnSpc>
                  <a:spcPct val="11702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Pretendard Medium"/>
                </a:rPr>
                <a:t>Vision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04942" y="8577214"/>
              <a:ext cx="1533482" cy="2285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99600"/>
                </a:lnSpc>
              </a:pPr>
              <a:r>
                <a:rPr lang="en-US" sz="3200" dirty="0">
                  <a:solidFill>
                    <a:srgbClr val="3A4CA8"/>
                  </a:solidFill>
                  <a:latin typeface="Pretendard SemiBold"/>
                </a:rPr>
                <a:t>Conversion Center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304943" y="8815334"/>
              <a:ext cx="1571581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3200" dirty="0">
                  <a:solidFill>
                    <a:srgbClr val="424241"/>
                  </a:solidFill>
                  <a:ea typeface="Pretendard Medium"/>
                </a:rPr>
                <a:t>융합인재</a:t>
              </a:r>
              <a:r>
                <a:rPr lang="en-US" sz="32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3200" dirty="0">
                  <a:solidFill>
                    <a:srgbClr val="424241"/>
                  </a:solidFill>
                  <a:ea typeface="Pretendard Medium"/>
                </a:rPr>
                <a:t>양성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248085" y="8577214"/>
              <a:ext cx="1533482" cy="2285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r">
                <a:lnSpc>
                  <a:spcPct val="99600"/>
                </a:lnSpc>
              </a:pPr>
              <a:r>
                <a:rPr lang="en-US" sz="3200">
                  <a:solidFill>
                    <a:srgbClr val="3A4CA8"/>
                  </a:solidFill>
                  <a:latin typeface="Pretendard SemiBold"/>
                </a:rPr>
                <a:t>Network Center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209987" y="8815334"/>
              <a:ext cx="1571581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r">
                <a:lnSpc>
                  <a:spcPct val="116199"/>
                </a:lnSpc>
              </a:pP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지역기반</a:t>
              </a:r>
              <a:r>
                <a:rPr lang="en-US" sz="32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교육센터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95417" y="9377292"/>
              <a:ext cx="1533482" cy="2285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99600"/>
                </a:lnSpc>
              </a:pPr>
              <a:r>
                <a:rPr lang="en-US" sz="3200">
                  <a:solidFill>
                    <a:srgbClr val="3A4CA8"/>
                  </a:solidFill>
                  <a:latin typeface="Pretendard SemiBold"/>
                </a:rPr>
                <a:t>Global Vision Center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95418" y="9624936"/>
              <a:ext cx="1571581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글로벌</a:t>
              </a:r>
              <a:r>
                <a:rPr lang="en-US" sz="32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센터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238561" y="9377292"/>
              <a:ext cx="1533482" cy="2285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r">
                <a:lnSpc>
                  <a:spcPct val="99600"/>
                </a:lnSpc>
              </a:pPr>
              <a:r>
                <a:rPr lang="en-US" sz="3200">
                  <a:solidFill>
                    <a:srgbClr val="3A4CA8"/>
                  </a:solidFill>
                  <a:latin typeface="Pretendard SemiBold"/>
                </a:rPr>
                <a:t>Jump-Up Center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190938" y="9624936"/>
              <a:ext cx="1571581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r">
                <a:lnSpc>
                  <a:spcPct val="116199"/>
                </a:lnSpc>
              </a:pP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변화와</a:t>
              </a:r>
              <a:r>
                <a:rPr lang="en-US" sz="32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3200">
                  <a:solidFill>
                    <a:srgbClr val="424241"/>
                  </a:solidFill>
                  <a:ea typeface="Pretendard Medium"/>
                </a:rPr>
                <a:t>도약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8D01F63-6940-BC46-E8EF-941AA31C266B}"/>
              </a:ext>
            </a:extLst>
          </p:cNvPr>
          <p:cNvGrpSpPr/>
          <p:nvPr/>
        </p:nvGrpSpPr>
        <p:grpSpPr>
          <a:xfrm>
            <a:off x="519112" y="622300"/>
            <a:ext cx="4414043" cy="552450"/>
            <a:chOff x="589759" y="850900"/>
            <a:chExt cx="3381282" cy="409564"/>
          </a:xfrm>
        </p:grpSpPr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94155308-33CA-F41C-97F3-EE4BB163112E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1.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en-US" sz="3200" b="1" spc="-75" dirty="0">
                  <a:solidFill>
                    <a:srgbClr val="3A4CA8"/>
                  </a:solidFill>
                  <a:latin typeface="나눔고딕" pitchFamily="2" charset="-127"/>
                </a:rPr>
                <a:t>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소개</a:t>
              </a:r>
            </a:p>
          </p:txBody>
        </p:sp>
        <p:pic>
          <p:nvPicPr>
            <p:cNvPr id="32" name="Picture 13">
              <a:extLst>
                <a:ext uri="{FF2B5EF4-FFF2-40B4-BE49-F238E27FC236}">
                  <a16:creationId xmlns:a16="http://schemas.microsoft.com/office/drawing/2014/main" id="{9480B989-7419-E085-106D-5EFA8D84D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010312" cy="1069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E3264C2C-8815-2B1B-6737-910F82C995EB}"/>
              </a:ext>
            </a:extLst>
          </p:cNvPr>
          <p:cNvSpPr/>
          <p:nvPr/>
        </p:nvSpPr>
        <p:spPr>
          <a:xfrm>
            <a:off x="894556" y="3087040"/>
            <a:ext cx="17010804" cy="10718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o-KR" altLang="en-US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자사는 대학에서 인증한 최고의 프로그램인 </a:t>
            </a:r>
            <a:r>
              <a:rPr lang="ko-KR" altLang="en-US" sz="2800" kern="1200" spc="-148" dirty="0" err="1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토익사관학교</a:t>
            </a:r>
            <a:r>
              <a:rPr lang="en-US" altLang="ko-KR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, </a:t>
            </a:r>
            <a:r>
              <a:rPr lang="ko-KR" altLang="en-US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토익 몰입 교육을 전문적으로 운영하는 기업으로</a:t>
            </a:r>
            <a:r>
              <a:rPr lang="en-US" altLang="ko-KR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o-KR" altLang="en-US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전국 </a:t>
            </a:r>
            <a:r>
              <a:rPr lang="en-US" altLang="ko-KR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40</a:t>
            </a:r>
            <a:r>
              <a:rPr lang="ko-KR" altLang="en-US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여개 대학에서 외국어 </a:t>
            </a:r>
            <a:r>
              <a:rPr lang="en-US" altLang="ko-KR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/ </a:t>
            </a:r>
            <a:r>
              <a:rPr lang="ko-KR" altLang="en-US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해외 취업 프로그램 위탁 교육 운영기업 입니다</a:t>
            </a:r>
            <a:r>
              <a:rPr lang="en-US" altLang="ko-KR" sz="2800" kern="1200" spc="-148" dirty="0">
                <a:solidFill>
                  <a:schemeClr val="tx1"/>
                </a:solidFill>
                <a:latin typeface="+mn-lt"/>
                <a:ea typeface="Pretendard Medium" panose="020B0600000101010101" charset="-127"/>
                <a:cs typeface="+mn-cs"/>
              </a:rPr>
              <a:t>.  </a:t>
            </a:r>
            <a:endParaRPr lang="en-US" sz="2800" b="0" strike="noStrike" kern="1200" spc="-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7139" y="2702904"/>
            <a:ext cx="7128867" cy="28515"/>
          </a:xfrm>
          <a:custGeom>
            <a:avLst/>
            <a:gdLst>
              <a:gd name="connsiteX0" fmla="*/ 0 w 7128867"/>
              <a:gd name="connsiteY0" fmla="*/ 0 h 28515"/>
              <a:gd name="connsiteX1" fmla="*/ 719367 w 7128867"/>
              <a:gd name="connsiteY1" fmla="*/ 0 h 28515"/>
              <a:gd name="connsiteX2" fmla="*/ 1224869 w 7128867"/>
              <a:gd name="connsiteY2" fmla="*/ 0 h 28515"/>
              <a:gd name="connsiteX3" fmla="*/ 1730370 w 7128867"/>
              <a:gd name="connsiteY3" fmla="*/ 0 h 28515"/>
              <a:gd name="connsiteX4" fmla="*/ 2164583 w 7128867"/>
              <a:gd name="connsiteY4" fmla="*/ 0 h 28515"/>
              <a:gd name="connsiteX5" fmla="*/ 2955239 w 7128867"/>
              <a:gd name="connsiteY5" fmla="*/ 0 h 28515"/>
              <a:gd name="connsiteX6" fmla="*/ 3745896 w 7128867"/>
              <a:gd name="connsiteY6" fmla="*/ 0 h 28515"/>
              <a:gd name="connsiteX7" fmla="*/ 4536552 w 7128867"/>
              <a:gd name="connsiteY7" fmla="*/ 0 h 28515"/>
              <a:gd name="connsiteX8" fmla="*/ 4970765 w 7128867"/>
              <a:gd name="connsiteY8" fmla="*/ 0 h 28515"/>
              <a:gd name="connsiteX9" fmla="*/ 5547555 w 7128867"/>
              <a:gd name="connsiteY9" fmla="*/ 0 h 28515"/>
              <a:gd name="connsiteX10" fmla="*/ 5981767 w 7128867"/>
              <a:gd name="connsiteY10" fmla="*/ 0 h 28515"/>
              <a:gd name="connsiteX11" fmla="*/ 7128867 w 7128867"/>
              <a:gd name="connsiteY11" fmla="*/ 0 h 28515"/>
              <a:gd name="connsiteX12" fmla="*/ 7128867 w 7128867"/>
              <a:gd name="connsiteY12" fmla="*/ 28515 h 28515"/>
              <a:gd name="connsiteX13" fmla="*/ 6338211 w 7128867"/>
              <a:gd name="connsiteY13" fmla="*/ 28515 h 28515"/>
              <a:gd name="connsiteX14" fmla="*/ 5903998 w 7128867"/>
              <a:gd name="connsiteY14" fmla="*/ 28515 h 28515"/>
              <a:gd name="connsiteX15" fmla="*/ 5398497 w 7128867"/>
              <a:gd name="connsiteY15" fmla="*/ 28515 h 28515"/>
              <a:gd name="connsiteX16" fmla="*/ 4892995 w 7128867"/>
              <a:gd name="connsiteY16" fmla="*/ 28515 h 28515"/>
              <a:gd name="connsiteX17" fmla="*/ 4387494 w 7128867"/>
              <a:gd name="connsiteY17" fmla="*/ 28515 h 28515"/>
              <a:gd name="connsiteX18" fmla="*/ 3881992 w 7128867"/>
              <a:gd name="connsiteY18" fmla="*/ 28515 h 28515"/>
              <a:gd name="connsiteX19" fmla="*/ 3376491 w 7128867"/>
              <a:gd name="connsiteY19" fmla="*/ 28515 h 28515"/>
              <a:gd name="connsiteX20" fmla="*/ 2657123 w 7128867"/>
              <a:gd name="connsiteY20" fmla="*/ 28515 h 28515"/>
              <a:gd name="connsiteX21" fmla="*/ 2151622 w 7128867"/>
              <a:gd name="connsiteY21" fmla="*/ 28515 h 28515"/>
              <a:gd name="connsiteX22" fmla="*/ 1717409 w 7128867"/>
              <a:gd name="connsiteY22" fmla="*/ 28515 h 28515"/>
              <a:gd name="connsiteX23" fmla="*/ 1140619 w 7128867"/>
              <a:gd name="connsiteY23" fmla="*/ 28515 h 28515"/>
              <a:gd name="connsiteX24" fmla="*/ 0 w 7128867"/>
              <a:gd name="connsiteY24" fmla="*/ 28515 h 28515"/>
              <a:gd name="connsiteX25" fmla="*/ 0 w 7128867"/>
              <a:gd name="connsiteY25" fmla="*/ 0 h 2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128867" h="28515" fill="none" extrusionOk="0">
                <a:moveTo>
                  <a:pt x="0" y="0"/>
                </a:moveTo>
                <a:cubicBezTo>
                  <a:pt x="293803" y="-12684"/>
                  <a:pt x="530244" y="-18913"/>
                  <a:pt x="719367" y="0"/>
                </a:cubicBezTo>
                <a:cubicBezTo>
                  <a:pt x="908490" y="18913"/>
                  <a:pt x="1090355" y="15668"/>
                  <a:pt x="1224869" y="0"/>
                </a:cubicBezTo>
                <a:cubicBezTo>
                  <a:pt x="1359383" y="-15668"/>
                  <a:pt x="1514620" y="-24599"/>
                  <a:pt x="1730370" y="0"/>
                </a:cubicBezTo>
                <a:cubicBezTo>
                  <a:pt x="1946120" y="24599"/>
                  <a:pt x="2046218" y="17296"/>
                  <a:pt x="2164583" y="0"/>
                </a:cubicBezTo>
                <a:cubicBezTo>
                  <a:pt x="2282948" y="-17296"/>
                  <a:pt x="2630826" y="-19117"/>
                  <a:pt x="2955239" y="0"/>
                </a:cubicBezTo>
                <a:cubicBezTo>
                  <a:pt x="3279652" y="19117"/>
                  <a:pt x="3366582" y="33411"/>
                  <a:pt x="3745896" y="0"/>
                </a:cubicBezTo>
                <a:cubicBezTo>
                  <a:pt x="4125210" y="-33411"/>
                  <a:pt x="4277228" y="-19800"/>
                  <a:pt x="4536552" y="0"/>
                </a:cubicBezTo>
                <a:cubicBezTo>
                  <a:pt x="4795876" y="19800"/>
                  <a:pt x="4783013" y="-7438"/>
                  <a:pt x="4970765" y="0"/>
                </a:cubicBezTo>
                <a:cubicBezTo>
                  <a:pt x="5158517" y="7438"/>
                  <a:pt x="5427958" y="26455"/>
                  <a:pt x="5547555" y="0"/>
                </a:cubicBezTo>
                <a:cubicBezTo>
                  <a:pt x="5667152" y="-26455"/>
                  <a:pt x="5827394" y="348"/>
                  <a:pt x="5981767" y="0"/>
                </a:cubicBezTo>
                <a:cubicBezTo>
                  <a:pt x="6136140" y="-348"/>
                  <a:pt x="6587656" y="22833"/>
                  <a:pt x="7128867" y="0"/>
                </a:cubicBezTo>
                <a:cubicBezTo>
                  <a:pt x="7128716" y="6131"/>
                  <a:pt x="7128238" y="21064"/>
                  <a:pt x="7128867" y="28515"/>
                </a:cubicBezTo>
                <a:cubicBezTo>
                  <a:pt x="6906720" y="8279"/>
                  <a:pt x="6681623" y="6227"/>
                  <a:pt x="6338211" y="28515"/>
                </a:cubicBezTo>
                <a:cubicBezTo>
                  <a:pt x="5994799" y="50803"/>
                  <a:pt x="6017961" y="7790"/>
                  <a:pt x="5903998" y="28515"/>
                </a:cubicBezTo>
                <a:cubicBezTo>
                  <a:pt x="5790035" y="49240"/>
                  <a:pt x="5544029" y="52042"/>
                  <a:pt x="5398497" y="28515"/>
                </a:cubicBezTo>
                <a:cubicBezTo>
                  <a:pt x="5252965" y="4988"/>
                  <a:pt x="5107649" y="38847"/>
                  <a:pt x="4892995" y="28515"/>
                </a:cubicBezTo>
                <a:cubicBezTo>
                  <a:pt x="4678341" y="18183"/>
                  <a:pt x="4516390" y="27418"/>
                  <a:pt x="4387494" y="28515"/>
                </a:cubicBezTo>
                <a:cubicBezTo>
                  <a:pt x="4258598" y="29612"/>
                  <a:pt x="4077857" y="43166"/>
                  <a:pt x="3881992" y="28515"/>
                </a:cubicBezTo>
                <a:cubicBezTo>
                  <a:pt x="3686127" y="13864"/>
                  <a:pt x="3568303" y="20058"/>
                  <a:pt x="3376491" y="28515"/>
                </a:cubicBezTo>
                <a:cubicBezTo>
                  <a:pt x="3184679" y="36972"/>
                  <a:pt x="2890091" y="53513"/>
                  <a:pt x="2657123" y="28515"/>
                </a:cubicBezTo>
                <a:cubicBezTo>
                  <a:pt x="2424155" y="3517"/>
                  <a:pt x="2360366" y="53554"/>
                  <a:pt x="2151622" y="28515"/>
                </a:cubicBezTo>
                <a:cubicBezTo>
                  <a:pt x="1942878" y="3476"/>
                  <a:pt x="1922772" y="39370"/>
                  <a:pt x="1717409" y="28515"/>
                </a:cubicBezTo>
                <a:cubicBezTo>
                  <a:pt x="1512046" y="17660"/>
                  <a:pt x="1408402" y="42138"/>
                  <a:pt x="1140619" y="28515"/>
                </a:cubicBezTo>
                <a:cubicBezTo>
                  <a:pt x="872836" y="14893"/>
                  <a:pt x="423332" y="54015"/>
                  <a:pt x="0" y="28515"/>
                </a:cubicBezTo>
                <a:cubicBezTo>
                  <a:pt x="243" y="21863"/>
                  <a:pt x="-652" y="9758"/>
                  <a:pt x="0" y="0"/>
                </a:cubicBezTo>
                <a:close/>
              </a:path>
              <a:path w="7128867" h="28515" stroke="0" extrusionOk="0">
                <a:moveTo>
                  <a:pt x="0" y="0"/>
                </a:moveTo>
                <a:cubicBezTo>
                  <a:pt x="143469" y="-14590"/>
                  <a:pt x="265687" y="-15793"/>
                  <a:pt x="505501" y="0"/>
                </a:cubicBezTo>
                <a:cubicBezTo>
                  <a:pt x="745315" y="15793"/>
                  <a:pt x="822466" y="-1894"/>
                  <a:pt x="939714" y="0"/>
                </a:cubicBezTo>
                <a:cubicBezTo>
                  <a:pt x="1056962" y="1894"/>
                  <a:pt x="1286174" y="-426"/>
                  <a:pt x="1445216" y="0"/>
                </a:cubicBezTo>
                <a:cubicBezTo>
                  <a:pt x="1604258" y="426"/>
                  <a:pt x="1961878" y="-16577"/>
                  <a:pt x="2093295" y="0"/>
                </a:cubicBezTo>
                <a:cubicBezTo>
                  <a:pt x="2224712" y="16577"/>
                  <a:pt x="2643491" y="-12708"/>
                  <a:pt x="2812662" y="0"/>
                </a:cubicBezTo>
                <a:cubicBezTo>
                  <a:pt x="2981833" y="12708"/>
                  <a:pt x="3245929" y="28230"/>
                  <a:pt x="3603318" y="0"/>
                </a:cubicBezTo>
                <a:cubicBezTo>
                  <a:pt x="3960707" y="-28230"/>
                  <a:pt x="4100419" y="-31778"/>
                  <a:pt x="4393974" y="0"/>
                </a:cubicBezTo>
                <a:cubicBezTo>
                  <a:pt x="4687529" y="31778"/>
                  <a:pt x="4738274" y="8973"/>
                  <a:pt x="4970765" y="0"/>
                </a:cubicBezTo>
                <a:cubicBezTo>
                  <a:pt x="5203256" y="-8973"/>
                  <a:pt x="5506530" y="25125"/>
                  <a:pt x="5690132" y="0"/>
                </a:cubicBezTo>
                <a:cubicBezTo>
                  <a:pt x="5873734" y="-25125"/>
                  <a:pt x="6179836" y="4036"/>
                  <a:pt x="6338211" y="0"/>
                </a:cubicBezTo>
                <a:cubicBezTo>
                  <a:pt x="6496586" y="-4036"/>
                  <a:pt x="6925096" y="-34442"/>
                  <a:pt x="7128867" y="0"/>
                </a:cubicBezTo>
                <a:cubicBezTo>
                  <a:pt x="7129264" y="11904"/>
                  <a:pt x="7129117" y="22640"/>
                  <a:pt x="7128867" y="28515"/>
                </a:cubicBezTo>
                <a:cubicBezTo>
                  <a:pt x="6878011" y="3760"/>
                  <a:pt x="6760887" y="35810"/>
                  <a:pt x="6480788" y="28515"/>
                </a:cubicBezTo>
                <a:cubicBezTo>
                  <a:pt x="6200689" y="21220"/>
                  <a:pt x="6038828" y="48463"/>
                  <a:pt x="5903998" y="28515"/>
                </a:cubicBezTo>
                <a:cubicBezTo>
                  <a:pt x="5769168" y="8568"/>
                  <a:pt x="5541380" y="36245"/>
                  <a:pt x="5327208" y="28515"/>
                </a:cubicBezTo>
                <a:cubicBezTo>
                  <a:pt x="5113036" y="20786"/>
                  <a:pt x="4732852" y="61188"/>
                  <a:pt x="4536552" y="28515"/>
                </a:cubicBezTo>
                <a:cubicBezTo>
                  <a:pt x="4340252" y="-4158"/>
                  <a:pt x="4182786" y="3292"/>
                  <a:pt x="4031050" y="28515"/>
                </a:cubicBezTo>
                <a:cubicBezTo>
                  <a:pt x="3879314" y="53738"/>
                  <a:pt x="3458996" y="36272"/>
                  <a:pt x="3311683" y="28515"/>
                </a:cubicBezTo>
                <a:cubicBezTo>
                  <a:pt x="3164370" y="20758"/>
                  <a:pt x="3048361" y="41478"/>
                  <a:pt x="2877470" y="28515"/>
                </a:cubicBezTo>
                <a:cubicBezTo>
                  <a:pt x="2706579" y="15552"/>
                  <a:pt x="2534633" y="-2642"/>
                  <a:pt x="2229391" y="28515"/>
                </a:cubicBezTo>
                <a:cubicBezTo>
                  <a:pt x="1924149" y="59672"/>
                  <a:pt x="1861895" y="37863"/>
                  <a:pt x="1723890" y="28515"/>
                </a:cubicBezTo>
                <a:cubicBezTo>
                  <a:pt x="1585885" y="19167"/>
                  <a:pt x="1229310" y="65497"/>
                  <a:pt x="933233" y="28515"/>
                </a:cubicBezTo>
                <a:cubicBezTo>
                  <a:pt x="637156" y="-8467"/>
                  <a:pt x="463999" y="41065"/>
                  <a:pt x="0" y="28515"/>
                </a:cubicBezTo>
                <a:cubicBezTo>
                  <a:pt x="-1231" y="20447"/>
                  <a:pt x="-801" y="723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199356" y="4463376"/>
          <a:ext cx="16807616" cy="5607724"/>
        </p:xfrm>
        <a:graphic>
          <a:graphicData uri="http://schemas.openxmlformats.org/drawingml/2006/table">
            <a:tbl>
              <a:tblPr>
                <a:solidFill>
                  <a:schemeClr val="bg1">
                    <a:lumMod val="95000"/>
                  </a:schemeClr>
                </a:solidFill>
              </a:tblPr>
              <a:tblGrid>
                <a:gridCol w="1600200"/>
                <a:gridCol w="6678188"/>
                <a:gridCol w="3689249"/>
                <a:gridCol w="4839979"/>
              </a:tblGrid>
              <a:tr h="924333"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회사명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마이에듀케이션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  <a:cs typeface="+mn-cs"/>
                        </a:rPr>
                        <a:t>설립년도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  <a:cs typeface="+mn-cs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2016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년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11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월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18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일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32544"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대표자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이희연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  <a:cs typeface="+mn-cs"/>
                        </a:rPr>
                        <a:t>전화번호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  <a:cs typeface="+mn-cs"/>
                        </a:rPr>
                        <a:t>대표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  <a:cs typeface="+mn-cs"/>
                        </a:rPr>
                        <a:t>)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  <a:cs typeface="+mn-cs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전화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: 010-2300-2461</a:t>
                      </a:r>
                      <a:endParaRPr lang="en-US" altLang="ko-KR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팩스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: 0504-050-5802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0758"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주소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l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본사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: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서울특별시 마포구 월드컵로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196, B105-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씨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26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호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  <a:p>
                      <a:pPr marL="0" marR="0" lvl="0" indent="0" algn="l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충남지사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: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충남 논산시 대학로 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121. 318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호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업력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2016. 11. 18 ~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현재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2200" kern="0" cap="none" spc="0">
                          <a:solidFill>
                            <a:srgbClr val="ff0000"/>
                          </a:solidFill>
                          <a:effectLst/>
                          <a:latin typeface="Pretendard Medium"/>
                          <a:ea typeface="Pretendard Medium"/>
                        </a:rPr>
                        <a:t>(25</a:t>
                      </a:r>
                      <a:r>
                        <a:rPr lang="ko-KR" altLang="en-US" sz="2200" kern="0" cap="none" spc="0">
                          <a:solidFill>
                            <a:srgbClr val="ff0000"/>
                          </a:solidFill>
                          <a:effectLst/>
                          <a:latin typeface="Pretendard Medium"/>
                          <a:ea typeface="Pretendard Medium"/>
                        </a:rPr>
                        <a:t>년</a:t>
                      </a:r>
                      <a:r>
                        <a:rPr lang="en-US" altLang="ko-KR" sz="2200" kern="0" cap="none" spc="0">
                          <a:solidFill>
                            <a:srgbClr val="ff0000"/>
                          </a:solidFill>
                          <a:effectLst/>
                          <a:latin typeface="Pretendard Medium"/>
                          <a:ea typeface="Pretendard Medium"/>
                        </a:rPr>
                        <a:t>)</a:t>
                      </a:r>
                      <a:endParaRPr lang="ko-KR" altLang="en-US" sz="2200" kern="0" cap="none" spc="0">
                        <a:solidFill>
                          <a:srgbClr val="ff0000"/>
                        </a:solidFill>
                        <a:effectLst/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10089">
                <a:tc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사업분야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 vert="horz" lIns="105465" tIns="30133" rIns="106721" bIns="225996" anchor="ctr" anchorCtr="0"/>
                    <a:lstStyle/>
                    <a:p>
                      <a:pPr marL="0" marR="0" lvl="0" indent="0" algn="ctr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  외국어 교육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,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취업교육 및 캠프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,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화상영어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,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원어민</a:t>
                      </a:r>
                      <a:r>
                        <a:rPr lang="en-US" altLang="ko-KR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, </a:t>
                      </a:r>
                      <a:r>
                        <a:rPr lang="ko-KR" altLang="en-US" sz="2200" kern="0" cap="none" spc="0">
                          <a:solidFill>
                            <a:schemeClr val="tx1"/>
                          </a:solidFill>
                          <a:effectLst/>
                          <a:latin typeface="Pretendard Medium"/>
                          <a:ea typeface="Pretendard Medium"/>
                        </a:rPr>
                        <a:t>유학프로그램 등</a:t>
                      </a:r>
                      <a:endParaRPr lang="ko-KR" altLang="en-US" sz="2200" kern="0" cap="none" spc="0">
                        <a:solidFill>
                          <a:schemeClr val="tx1"/>
                        </a:solidFill>
                        <a:latin typeface="Pretendard Medium"/>
                        <a:ea typeface="Pretendard Medium"/>
                      </a:endParaRPr>
                    </a:p>
                  </a:txBody>
                  <a:tcPr marL="105465" marR="106721" marT="30133" marB="2259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5FDD99B8-6973-0077-A1FE-4CCD2957DFC7}"/>
              </a:ext>
            </a:extLst>
          </p:cNvPr>
          <p:cNvSpPr/>
          <p:nvPr/>
        </p:nvSpPr>
        <p:spPr>
          <a:xfrm>
            <a:off x="5009356" y="2222500"/>
            <a:ext cx="9144000" cy="864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45FEB0B1-C6DC-EAEF-530E-CDCAD3E0F7BC}"/>
              </a:ext>
            </a:extLst>
          </p:cNvPr>
          <p:cNvSpPr/>
          <p:nvPr/>
        </p:nvSpPr>
        <p:spPr>
          <a:xfrm>
            <a:off x="996172" y="1240993"/>
            <a:ext cx="17010800" cy="21245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4619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6600" spc="-300" dirty="0" err="1">
                <a:solidFill>
                  <a:srgbClr val="03045A"/>
                </a:solidFill>
                <a:ea typeface="Gmarket Sans Bold"/>
              </a:rPr>
              <a:t>마이에듀케이션</a:t>
            </a:r>
            <a:endParaRPr lang="en-US" sz="6600" spc="-300" dirty="0">
              <a:solidFill>
                <a:srgbClr val="03045A"/>
              </a:solidFill>
              <a:ea typeface="Gmarket Sans Bold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D409166-F9E1-F775-AF98-AD53FED04AB8}"/>
              </a:ext>
            </a:extLst>
          </p:cNvPr>
          <p:cNvGrpSpPr/>
          <p:nvPr/>
        </p:nvGrpSpPr>
        <p:grpSpPr>
          <a:xfrm>
            <a:off x="519112" y="622300"/>
            <a:ext cx="4414043" cy="552450"/>
            <a:chOff x="589759" y="850900"/>
            <a:chExt cx="3381282" cy="409564"/>
          </a:xfrm>
        </p:grpSpPr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F70B7545-035F-F711-E371-F4FA9694AC12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1.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en-US" sz="3200" b="1" spc="-75" dirty="0">
                  <a:solidFill>
                    <a:srgbClr val="3A4CA8"/>
                  </a:solidFill>
                  <a:latin typeface="나눔고딕" pitchFamily="2" charset="-127"/>
                </a:rPr>
                <a:t>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소개</a:t>
              </a:r>
            </a:p>
          </p:txBody>
        </p:sp>
        <p:pic>
          <p:nvPicPr>
            <p:cNvPr id="16" name="Picture 13">
              <a:extLst>
                <a:ext uri="{FF2B5EF4-FFF2-40B4-BE49-F238E27FC236}">
                  <a16:creationId xmlns:a16="http://schemas.microsoft.com/office/drawing/2014/main" id="{37923EE8-278B-B4B6-79C6-84B85FF0F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434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FC030B79-F2BA-418C-AEAC-A37A75D2315B}"/>
              </a:ext>
            </a:extLst>
          </p:cNvPr>
          <p:cNvGrpSpPr/>
          <p:nvPr/>
        </p:nvGrpSpPr>
        <p:grpSpPr>
          <a:xfrm>
            <a:off x="9809956" y="1079499"/>
            <a:ext cx="9448805" cy="8305801"/>
            <a:chOff x="12162638" y="3251201"/>
            <a:chExt cx="4571874" cy="500595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2162638" y="3251201"/>
              <a:ext cx="41117" cy="5005956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12191214" y="3375022"/>
              <a:ext cx="238118" cy="47624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62640" y="3346448"/>
              <a:ext cx="104772" cy="104772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12476956" y="3289300"/>
              <a:ext cx="2019244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40269"/>
                </a:lnSpc>
              </a:pP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2009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~2016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476956" y="3536943"/>
              <a:ext cx="4257556" cy="8858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대학교육</a:t>
              </a:r>
              <a:r>
                <a:rPr lang="en-US" altLang="ko-KR" sz="2000" dirty="0">
                  <a:solidFill>
                    <a:srgbClr val="424241"/>
                  </a:solidFill>
                  <a:ea typeface="Pretendard Medium"/>
                </a:rPr>
                <a:t>/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기관 워크숍 사업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시작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출판그룹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길벗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업무협약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체결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토익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위탁강의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 err="1">
                  <a:solidFill>
                    <a:srgbClr val="424241"/>
                  </a:solidFill>
                  <a:ea typeface="Pretendard Medium"/>
                </a:rPr>
                <a:t>토익사관학교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프로그램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</p:txBody>
        </p: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12191214" y="4594188"/>
              <a:ext cx="238118" cy="47624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62640" y="4565614"/>
              <a:ext cx="104772" cy="104772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2476956" y="4508467"/>
              <a:ext cx="2019244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40269"/>
                </a:lnSpc>
              </a:pP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2016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~2020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476956" y="4765634"/>
              <a:ext cx="4257556" cy="8858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법인회사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설립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기숙형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토익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몰입교육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프로그램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스파르타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온라인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강의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구축</a:t>
              </a:r>
              <a:r>
                <a:rPr lang="en-US" altLang="ko-KR" sz="2000" dirty="0">
                  <a:solidFill>
                    <a:srgbClr val="424241"/>
                  </a:solidFill>
                  <a:ea typeface="Pretendard Medium"/>
                </a:rPr>
                <a:t>/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기업 및 공공기관 온라인 강의구축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 err="1">
                  <a:solidFill>
                    <a:srgbClr val="424241"/>
                  </a:solidFill>
                  <a:ea typeface="Pretendard Medium"/>
                </a:rPr>
                <a:t>토익몰입교육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과정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</p:txBody>
        </p: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12191214" y="5813354"/>
              <a:ext cx="238118" cy="47624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62640" y="5784780"/>
              <a:ext cx="104772" cy="104772"/>
            </a:xfrm>
            <a:prstGeom prst="rect">
              <a:avLst/>
            </a:prstGeom>
          </p:spPr>
        </p:pic>
        <p:sp>
          <p:nvSpPr>
            <p:cNvPr id="18" name="TextBox 18"/>
            <p:cNvSpPr txBox="1"/>
            <p:nvPr/>
          </p:nvSpPr>
          <p:spPr>
            <a:xfrm>
              <a:off x="12476956" y="5727633"/>
              <a:ext cx="2019244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40269"/>
                </a:lnSpc>
              </a:pP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2023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476956" y="5984801"/>
              <a:ext cx="4257556" cy="66673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법인회사명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변경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(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주식회사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 err="1">
                  <a:solidFill>
                    <a:srgbClr val="424241"/>
                  </a:solidFill>
                  <a:ea typeface="Pretendard Medium"/>
                </a:rPr>
                <a:t>마이에듀케이션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)</a:t>
              </a:r>
            </a:p>
            <a:p>
              <a:pPr lvl="0" algn="l">
                <a:lnSpc>
                  <a:spcPct val="116199"/>
                </a:lnSpc>
              </a:pP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GBS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비즈니스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영어교과목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어학과정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</a:t>
              </a:r>
              <a:r>
                <a:rPr lang="ko-KR" altLang="en-US" sz="2000" dirty="0">
                  <a:solidFill>
                    <a:srgbClr val="424241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영</a:t>
              </a:r>
              <a:r>
                <a:rPr lang="en-US" sz="2000" dirty="0">
                  <a:solidFill>
                    <a:srgbClr val="424241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(</a:t>
              </a:r>
              <a:r>
                <a:rPr lang="ko-KR" altLang="en-US" sz="2000" dirty="0">
                  <a:solidFill>
                    <a:srgbClr val="424241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지방자치인재개발원</a:t>
              </a:r>
              <a:r>
                <a:rPr lang="en-US" altLang="ko-KR" sz="20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,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국방대학교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,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건양대학교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,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국군간호사관학교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등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)</a:t>
              </a:r>
            </a:p>
          </p:txBody>
        </p:sp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12191214" y="6822976"/>
              <a:ext cx="238118" cy="47624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62640" y="6794402"/>
              <a:ext cx="104772" cy="104772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12476956" y="6737255"/>
              <a:ext cx="2019244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40269"/>
                </a:lnSpc>
              </a:pPr>
              <a:r>
                <a:rPr lang="en-US" sz="2000">
                  <a:solidFill>
                    <a:srgbClr val="FD6F22"/>
                  </a:solidFill>
                  <a:latin typeface="Pretendard Medium"/>
                </a:rPr>
                <a:t>2024</a:t>
              </a:r>
              <a:r>
                <a:rPr lang="ko-KR" altLang="en-US" sz="2000">
                  <a:solidFill>
                    <a:srgbClr val="FD6F22"/>
                  </a:solidFill>
                  <a:ea typeface="Pretendard Medium"/>
                </a:rPr>
                <a:t>년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476956" y="6994422"/>
              <a:ext cx="4257556" cy="8858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논산시 외 다수 지자체 외부 역량강화 워크숍 운영</a:t>
              </a:r>
              <a:endParaRPr lang="en-US" altLang="ko-KR" sz="2000" dirty="0">
                <a:solidFill>
                  <a:srgbClr val="424241"/>
                </a:solidFill>
                <a:ea typeface="Pretendard Medium"/>
              </a:endParaRP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건양대학교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신입생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및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재학생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 err="1">
                  <a:solidFill>
                    <a:srgbClr val="424241"/>
                  </a:solidFill>
                  <a:ea typeface="Pretendard Medium"/>
                </a:rPr>
                <a:t>토익프로그램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건양대학교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취업특강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및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취업캠프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(DYV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캠프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)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 err="1">
                  <a:solidFill>
                    <a:srgbClr val="424241"/>
                  </a:solidFill>
                  <a:ea typeface="Pretendard Medium"/>
                </a:rPr>
                <a:t>야나두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업무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MOU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체결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어학과정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운영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(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국방대학교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,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국군간호사관학교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등</a:t>
              </a:r>
              <a:r>
                <a:rPr lang="en-US" sz="2000" dirty="0">
                  <a:solidFill>
                    <a:srgbClr val="424241"/>
                  </a:solidFill>
                  <a:latin typeface="Pretendard Medium"/>
                </a:rPr>
                <a:t>)</a:t>
              </a:r>
            </a:p>
            <a:p>
              <a:pPr lvl="0" algn="l">
                <a:lnSpc>
                  <a:spcPct val="116199"/>
                </a:lnSpc>
              </a:pPr>
              <a:r>
                <a:rPr lang="ko-KR" altLang="en-US" sz="2000" dirty="0">
                  <a:solidFill>
                    <a:srgbClr val="424241"/>
                  </a:solidFill>
                  <a:ea typeface="Pretendard Medium"/>
                </a:rPr>
                <a:t>공공기관 및 기업체 외부 워크숍 업무 협약</a:t>
              </a:r>
              <a:endParaRPr lang="en-US" sz="2000" dirty="0">
                <a:solidFill>
                  <a:srgbClr val="424241"/>
                </a:solidFill>
                <a:ea typeface="Pretendard Medium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06060" y="5021505"/>
            <a:ext cx="8840790" cy="3486139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40269"/>
              </a:lnSpc>
            </a:pP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2009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년부터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전국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공공기관 기업 대학에서</a:t>
            </a:r>
            <a:r>
              <a:rPr lang="en-US" altLang="ko-KR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</a:p>
          <a:p>
            <a:pPr lvl="0" algn="ctr">
              <a:lnSpc>
                <a:spcPct val="140269"/>
              </a:lnSpc>
            </a:pP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위탁교육을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운영하고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있습니다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대학교육사업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운영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노하우를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바탕으로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다양한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 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프로젝트를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수행하고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있습니다</a:t>
            </a:r>
            <a:r>
              <a:rPr lang="en-US" sz="2800" dirty="0">
                <a:solidFill>
                  <a:srgbClr val="424241"/>
                </a:solidFill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5556" y="3854230"/>
            <a:ext cx="7055792" cy="2666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"</a:t>
            </a:r>
            <a:r>
              <a:rPr lang="ko-KR" altLang="en-US" sz="3200" spc="-75" dirty="0" err="1">
                <a:solidFill>
                  <a:srgbClr val="FD6F22"/>
                </a:solidFill>
                <a:ea typeface="Pretendard SemiBold"/>
              </a:rPr>
              <a:t>업력이</a:t>
            </a: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200" spc="-75" dirty="0">
                <a:solidFill>
                  <a:srgbClr val="FD6F22"/>
                </a:solidFill>
                <a:ea typeface="Pretendard SemiBold"/>
              </a:rPr>
              <a:t>증명하는</a:t>
            </a: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, </a:t>
            </a:r>
            <a:r>
              <a:rPr lang="ko-KR" altLang="en-US" sz="3200" spc="-75" dirty="0">
                <a:solidFill>
                  <a:srgbClr val="FD6F22"/>
                </a:solidFill>
                <a:ea typeface="Pretendard SemiBold"/>
              </a:rPr>
              <a:t>끊임없는</a:t>
            </a: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200" spc="-75" dirty="0">
                <a:solidFill>
                  <a:srgbClr val="FD6F22"/>
                </a:solidFill>
                <a:ea typeface="Pretendard SemiBold"/>
              </a:rPr>
              <a:t>성장과</a:t>
            </a: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200" spc="-75" dirty="0">
                <a:solidFill>
                  <a:srgbClr val="FD6F22"/>
                </a:solidFill>
                <a:ea typeface="Pretendard SemiBold"/>
              </a:rPr>
              <a:t>도약</a:t>
            </a:r>
            <a:r>
              <a:rPr lang="en-US" sz="3200" spc="-75" dirty="0">
                <a:solidFill>
                  <a:srgbClr val="FD6F22"/>
                </a:solidFill>
                <a:latin typeface="Pretendard SemiBold"/>
              </a:rPr>
              <a:t>"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025B808-BFF9-8CF8-C3DD-1AC7EC48BFCE}"/>
              </a:ext>
            </a:extLst>
          </p:cNvPr>
          <p:cNvGrpSpPr/>
          <p:nvPr/>
        </p:nvGrpSpPr>
        <p:grpSpPr>
          <a:xfrm>
            <a:off x="437356" y="442923"/>
            <a:ext cx="6242843" cy="615231"/>
            <a:chOff x="589759" y="850900"/>
            <a:chExt cx="3381282" cy="409564"/>
          </a:xfrm>
        </p:grpSpPr>
        <p:sp>
          <p:nvSpPr>
            <p:cNvPr id="3" name="TextBox 10">
              <a:extLst>
                <a:ext uri="{FF2B5EF4-FFF2-40B4-BE49-F238E27FC236}">
                  <a16:creationId xmlns:a16="http://schemas.microsoft.com/office/drawing/2014/main" id="{B4A4A888-E217-A507-5422-EC50D658D67E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1.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en-US" sz="3200" b="1" spc="-75" dirty="0">
                  <a:solidFill>
                    <a:srgbClr val="3A4CA8"/>
                  </a:solidFill>
                  <a:latin typeface="나눔고딕" pitchFamily="2" charset="-127"/>
                </a:rPr>
                <a:t>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소개 </a:t>
              </a: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: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주요연혁</a:t>
              </a:r>
              <a:endParaRPr lang="ko-KR" altLang="en-US" sz="3200" b="1" spc="-75" dirty="0">
                <a:solidFill>
                  <a:srgbClr val="3A4CA8"/>
                </a:solidFill>
                <a:ea typeface="나눔고딕" pitchFamily="2" charset="-127"/>
              </a:endParaRPr>
            </a:p>
          </p:txBody>
        </p:sp>
        <p:pic>
          <p:nvPicPr>
            <p:cNvPr id="4" name="Picture 13">
              <a:extLst>
                <a:ext uri="{FF2B5EF4-FFF2-40B4-BE49-F238E27FC236}">
                  <a16:creationId xmlns:a16="http://schemas.microsoft.com/office/drawing/2014/main" id="{99D9176C-8C9D-521A-2844-0205F1744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31660" y="5694437"/>
            <a:ext cx="7286622" cy="270026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40269"/>
              </a:lnSpc>
            </a:pPr>
            <a:r>
              <a:rPr lang="ko-KR" altLang="en-US" sz="2400" dirty="0" err="1">
                <a:solidFill>
                  <a:srgbClr val="424241"/>
                </a:solidFill>
                <a:ea typeface="Pretendard Medium"/>
              </a:rPr>
              <a:t>마이에듀케이션은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 전문기관으로써</a:t>
            </a:r>
            <a:endParaRPr lang="en-US" altLang="ko-KR" sz="2400" dirty="0">
              <a:solidFill>
                <a:srgbClr val="424241"/>
              </a:solidFill>
              <a:ea typeface="Pretendard Medium"/>
            </a:endParaRP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전국의 대학에서 인증한 최고의 프로그램과 </a:t>
            </a:r>
            <a:endParaRPr lang="en-US" altLang="ko-KR" sz="2400" dirty="0">
              <a:solidFill>
                <a:srgbClr val="424241"/>
              </a:solidFill>
              <a:ea typeface="Pretendard Medium"/>
            </a:endParaRPr>
          </a:p>
          <a:p>
            <a:pPr lvl="0" algn="ctr">
              <a:lnSpc>
                <a:spcPct val="140269"/>
              </a:lnSpc>
            </a:pP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ea typeface="Pretendard Medium"/>
              </a:rPr>
              <a:t>200</a:t>
            </a:r>
            <a:r>
              <a:rPr lang="ko-KR" altLang="en-US" sz="2400" b="1" dirty="0">
                <a:solidFill>
                  <a:schemeClr val="accent6">
                    <a:lumMod val="75000"/>
                  </a:schemeClr>
                </a:solidFill>
                <a:ea typeface="Pretendard Medium"/>
              </a:rPr>
              <a:t>명</a:t>
            </a:r>
            <a:r>
              <a:rPr lang="ko-KR" altLang="en-US" sz="2400" b="1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이상의 강사진을 보유하고 있으며</a:t>
            </a:r>
            <a:r>
              <a:rPr lang="en-US" altLang="ko-KR" sz="2400" dirty="0">
                <a:solidFill>
                  <a:srgbClr val="424241"/>
                </a:solidFill>
                <a:ea typeface="Pretendard Medium"/>
              </a:rPr>
              <a:t>, 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전문인력풀로 구성된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각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팀들을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유기적으로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편성하여 </a:t>
            </a:r>
            <a:endParaRPr lang="en-US" altLang="ko-KR" sz="2400" dirty="0">
              <a:solidFill>
                <a:srgbClr val="424241"/>
              </a:solidFill>
              <a:ea typeface="Pretendard Medium"/>
            </a:endParaRP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전문성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있는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조직구조를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갖추고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있습니다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이를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바탕으로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양질의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프로그램을</a:t>
            </a:r>
            <a:r>
              <a:rPr lang="en-US" sz="2400" dirty="0">
                <a:solidFill>
                  <a:srgbClr val="424241"/>
                </a:solidFill>
                <a:ea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제공합니다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13" name="Group 13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16" name="Group 16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19" name="Group 19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22" name="Group 22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25" name="Group 25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28" name="Group 28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1" name="Group 31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2" name="Group 32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5" name="Group 35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8" name="Group 38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41" name="Group 41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44" name="Group 44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47" name="Group 47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50" name="Group 50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53" name="Group 53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56" name="Group 56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59" name="Group 59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62" name="Group 62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65" name="Group 65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68" name="Group 68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71" name="Group 71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74" name="Group 74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13015456" y="3618415"/>
            <a:ext cx="1172375" cy="168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5400000">
            <a:off x="9824272" y="4455827"/>
            <a:ext cx="535944" cy="168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058500" y="4204665"/>
            <a:ext cx="7069411" cy="167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 rot="5400000">
            <a:off x="16809322" y="4472575"/>
            <a:ext cx="535944" cy="1687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5400000">
            <a:off x="12152623" y="4472575"/>
            <a:ext cx="535944" cy="1687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 rot="5400000">
            <a:off x="14480972" y="4455827"/>
            <a:ext cx="535944" cy="1687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51874" y="1993900"/>
            <a:ext cx="2682665" cy="56944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2319361" y="2077642"/>
            <a:ext cx="2564560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en-US" sz="1600">
                <a:solidFill>
                  <a:srgbClr val="FFFFFF"/>
                </a:solidFill>
                <a:latin typeface="Pretendard Medium"/>
              </a:rPr>
              <a:t>(</a:t>
            </a: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주</a:t>
            </a:r>
            <a:r>
              <a:rPr lang="en-US" sz="1600">
                <a:solidFill>
                  <a:srgbClr val="FFFFFF"/>
                </a:solidFill>
                <a:latin typeface="Pretendard Medium"/>
              </a:rPr>
              <a:t>)</a:t>
            </a: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마이에듀케이션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51874" y="2898305"/>
            <a:ext cx="2682665" cy="56944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2319361" y="2965298"/>
            <a:ext cx="2564560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총괄</a:t>
            </a:r>
            <a:r>
              <a:rPr lang="en-US" sz="1600">
                <a:solidFill>
                  <a:srgbClr val="FFFFFF"/>
                </a:solidFill>
                <a:latin typeface="Pretendard Medium"/>
              </a:rPr>
              <a:t>(</a:t>
            </a: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대표</a:t>
            </a:r>
            <a:r>
              <a:rPr lang="en-US" sz="1600">
                <a:solidFill>
                  <a:srgbClr val="FFFFFF"/>
                </a:solidFill>
                <a:latin typeface="Pretendard Medium"/>
              </a:rPr>
              <a:t>)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8022" y="4707112"/>
            <a:ext cx="1737827" cy="56944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9366742" y="4807602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 dirty="0">
                <a:solidFill>
                  <a:srgbClr val="FFFFFF"/>
                </a:solidFill>
                <a:ea typeface="Pretendard Medium"/>
              </a:rPr>
              <a:t>교육기획팀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09501" y="4707112"/>
            <a:ext cx="1737827" cy="56944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1678221" y="4807602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 dirty="0">
                <a:solidFill>
                  <a:srgbClr val="FFFFFF"/>
                </a:solidFill>
                <a:ea typeface="Pretendard Medium"/>
              </a:rPr>
              <a:t>역량개발팀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20978" y="4707112"/>
            <a:ext cx="1737827" cy="56944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14006571" y="4807602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홍보팀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49329" y="4707112"/>
            <a:ext cx="1737827" cy="569440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16183072" y="4807602"/>
            <a:ext cx="1653466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온라인교육팀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8022" y="5477531"/>
            <a:ext cx="1737827" cy="56944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9366742" y="5578019"/>
            <a:ext cx="1366641" cy="385209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269"/>
              </a:lnSpc>
              <a:defRPr/>
            </a:pPr>
            <a:r>
              <a:rPr lang="ko-KR" altLang="en-US" sz="1600">
                <a:solidFill>
                  <a:schemeClr val="lt1"/>
                </a:solidFill>
                <a:ea typeface="Pretendard Medium"/>
              </a:rPr>
              <a:t>외국어</a:t>
            </a:r>
            <a:r>
              <a:rPr lang="en-US" sz="1600">
                <a:solidFill>
                  <a:schemeClr val="lt1"/>
                </a:solidFill>
                <a:latin typeface="Pretendard Medium"/>
              </a:rPr>
              <a:t> </a:t>
            </a:r>
            <a:r>
              <a:rPr lang="ko-KR" altLang="en-US" sz="1600">
                <a:solidFill>
                  <a:schemeClr val="lt1"/>
                </a:solidFill>
                <a:ea typeface="Pretendard Medium"/>
              </a:rPr>
              <a:t>교육</a:t>
            </a:r>
            <a:endParaRPr lang="ko-KR" altLang="en-US" sz="1600">
              <a:solidFill>
                <a:schemeClr val="lt1"/>
              </a:solidFill>
              <a:ea typeface="Pretendard Medium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98022" y="6264698"/>
            <a:ext cx="1737827" cy="56944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9366742" y="6348438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강사관리</a:t>
            </a:r>
          </a:p>
        </p:txBody>
      </p:sp>
      <p:pic>
        <p:nvPicPr>
          <p:cNvPr id="39" name="Picture 3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98022" y="7051863"/>
            <a:ext cx="1737827" cy="569440"/>
          </a:xfrm>
          <a:prstGeom prst="rect">
            <a:avLst/>
          </a:prstGeom>
        </p:spPr>
      </p:pic>
      <p:sp>
        <p:nvSpPr>
          <p:cNvPr id="40" name="TextBox 40"/>
          <p:cNvSpPr txBox="1"/>
          <p:nvPr/>
        </p:nvSpPr>
        <p:spPr>
          <a:xfrm>
            <a:off x="9366742" y="7135605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en-US" sz="1600" dirty="0">
                <a:solidFill>
                  <a:srgbClr val="FFFFFF"/>
                </a:solidFill>
                <a:latin typeface="Pretendard Medium"/>
              </a:rPr>
              <a:t>TOEIC</a:t>
            </a: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98022" y="7839031"/>
            <a:ext cx="1737827" cy="569440"/>
          </a:xfrm>
          <a:prstGeom prst="rect">
            <a:avLst/>
          </a:prstGeom>
        </p:spPr>
      </p:pic>
      <p:sp>
        <p:nvSpPr>
          <p:cNvPr id="43" name="TextBox 43"/>
          <p:cNvSpPr txBox="1"/>
          <p:nvPr/>
        </p:nvSpPr>
        <p:spPr>
          <a:xfrm>
            <a:off x="9366742" y="7872526"/>
            <a:ext cx="1366641" cy="46895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69720"/>
              </a:lnSpc>
            </a:pPr>
            <a:r>
              <a:rPr lang="en-US" sz="1600" dirty="0">
                <a:solidFill>
                  <a:srgbClr val="FFFFFF"/>
                </a:solidFill>
                <a:latin typeface="Pretendard Medium"/>
              </a:rPr>
              <a:t>TOEIC</a:t>
            </a:r>
          </a:p>
          <a:p>
            <a:pPr lvl="0" algn="ctr">
              <a:lnSpc>
                <a:spcPct val="69720"/>
              </a:lnSpc>
            </a:pPr>
            <a:r>
              <a:rPr lang="en-US" sz="1600" dirty="0">
                <a:solidFill>
                  <a:srgbClr val="FFFFFF"/>
                </a:solidFill>
                <a:latin typeface="Pretendard Medium"/>
              </a:rPr>
              <a:t>SPEAKING</a:t>
            </a:r>
          </a:p>
        </p:txBody>
      </p:sp>
      <p:pic>
        <p:nvPicPr>
          <p:cNvPr id="45" name="Picture 4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509501" y="6261100"/>
            <a:ext cx="1737827" cy="569440"/>
          </a:xfrm>
          <a:prstGeom prst="rect">
            <a:avLst/>
          </a:prstGeom>
        </p:spPr>
      </p:pic>
      <p:sp>
        <p:nvSpPr>
          <p:cNvPr id="46" name="TextBox 46"/>
          <p:cNvSpPr txBox="1"/>
          <p:nvPr/>
        </p:nvSpPr>
        <p:spPr>
          <a:xfrm>
            <a:off x="11525821" y="6361588"/>
            <a:ext cx="1713135" cy="385209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269"/>
              </a:lnSpc>
              <a:defRPr/>
            </a:pPr>
            <a:r>
              <a:rPr lang="ko-KR" altLang="en-US" sz="1600">
                <a:solidFill>
                  <a:schemeClr val="lt1"/>
                </a:solidFill>
                <a:ea typeface="Pretendard Medium"/>
              </a:rPr>
              <a:t>해외취</a:t>
            </a:r>
            <a:r>
              <a:rPr lang="en-US" sz="1600">
                <a:solidFill>
                  <a:schemeClr val="lt1"/>
                </a:solidFill>
                <a:latin typeface="Pretendard Medium"/>
              </a:rPr>
              <a:t>·</a:t>
            </a:r>
            <a:r>
              <a:rPr lang="ko-KR" altLang="en-US" sz="1600">
                <a:solidFill>
                  <a:schemeClr val="lt1"/>
                </a:solidFill>
                <a:ea typeface="Pretendard Medium"/>
              </a:rPr>
              <a:t>창업교육</a:t>
            </a:r>
            <a:endParaRPr lang="ko-KR" altLang="en-US" sz="1600">
              <a:solidFill>
                <a:schemeClr val="lt1"/>
              </a:solidFill>
              <a:ea typeface="Pretendard Medium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509501" y="7048267"/>
            <a:ext cx="1737827" cy="569440"/>
          </a:xfrm>
          <a:prstGeom prst="rect">
            <a:avLst/>
          </a:prstGeom>
        </p:spPr>
      </p:pic>
      <p:sp>
        <p:nvSpPr>
          <p:cNvPr id="49" name="TextBox 49"/>
          <p:cNvSpPr txBox="1"/>
          <p:nvPr/>
        </p:nvSpPr>
        <p:spPr>
          <a:xfrm>
            <a:off x="11678221" y="7132007"/>
            <a:ext cx="1366641" cy="385209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269"/>
              </a:lnSpc>
              <a:defRPr/>
            </a:pPr>
            <a:r>
              <a:rPr lang="ko-KR" altLang="en-US" sz="1600">
                <a:solidFill>
                  <a:schemeClr val="lt1"/>
                </a:solidFill>
                <a:ea typeface="Pretendard Medium"/>
              </a:rPr>
              <a:t>취업지원</a:t>
            </a:r>
            <a:endParaRPr lang="ko-KR" altLang="en-US" sz="1600">
              <a:solidFill>
                <a:schemeClr val="lt1"/>
              </a:solidFill>
              <a:ea typeface="Pretendard Medium"/>
            </a:endParaRPr>
          </a:p>
        </p:txBody>
      </p:sp>
      <p:pic>
        <p:nvPicPr>
          <p:cNvPr id="51" name="Picture 5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509501" y="7835432"/>
            <a:ext cx="1737827" cy="569440"/>
          </a:xfrm>
          <a:prstGeom prst="rect">
            <a:avLst/>
          </a:prstGeom>
        </p:spPr>
      </p:pic>
      <p:sp>
        <p:nvSpPr>
          <p:cNvPr id="52" name="TextBox 52"/>
          <p:cNvSpPr txBox="1"/>
          <p:nvPr/>
        </p:nvSpPr>
        <p:spPr>
          <a:xfrm>
            <a:off x="11475756" y="8007825"/>
            <a:ext cx="1788443" cy="234475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69720"/>
              </a:lnSpc>
            </a:pPr>
            <a:r>
              <a:rPr lang="en-US" altLang="ko-KR" sz="1600" dirty="0">
                <a:solidFill>
                  <a:srgbClr val="FFFFFF"/>
                </a:solidFill>
                <a:ea typeface="Pretendard Medium"/>
              </a:rPr>
              <a:t>1:1 </a:t>
            </a:r>
            <a:r>
              <a:rPr lang="ko-KR" altLang="en-US" sz="1600" dirty="0">
                <a:solidFill>
                  <a:srgbClr val="FFFFFF"/>
                </a:solidFill>
                <a:ea typeface="Pretendard Medium"/>
              </a:rPr>
              <a:t>밀착프로그램</a:t>
            </a: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820978" y="5477531"/>
            <a:ext cx="1737827" cy="569440"/>
          </a:xfrm>
          <a:prstGeom prst="rect">
            <a:avLst/>
          </a:prstGeom>
        </p:spPr>
      </p:pic>
      <p:sp>
        <p:nvSpPr>
          <p:cNvPr id="55" name="TextBox 55"/>
          <p:cNvSpPr txBox="1"/>
          <p:nvPr/>
        </p:nvSpPr>
        <p:spPr>
          <a:xfrm>
            <a:off x="14006571" y="5578019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대외협력</a:t>
            </a:r>
          </a:p>
        </p:txBody>
      </p:sp>
      <p:pic>
        <p:nvPicPr>
          <p:cNvPr id="57" name="Picture 5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820978" y="6264698"/>
            <a:ext cx="1737827" cy="569440"/>
          </a:xfrm>
          <a:prstGeom prst="rect">
            <a:avLst/>
          </a:prstGeom>
        </p:spPr>
      </p:pic>
      <p:sp>
        <p:nvSpPr>
          <p:cNvPr id="58" name="TextBox 58"/>
          <p:cNvSpPr txBox="1"/>
          <p:nvPr/>
        </p:nvSpPr>
        <p:spPr>
          <a:xfrm>
            <a:off x="14006571" y="6348438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언론홍보</a:t>
            </a: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820978" y="7051863"/>
            <a:ext cx="1737827" cy="569440"/>
          </a:xfrm>
          <a:prstGeom prst="rect">
            <a:avLst/>
          </a:prstGeom>
        </p:spPr>
      </p:pic>
      <p:sp>
        <p:nvSpPr>
          <p:cNvPr id="61" name="TextBox 61"/>
          <p:cNvSpPr txBox="1"/>
          <p:nvPr/>
        </p:nvSpPr>
        <p:spPr>
          <a:xfrm>
            <a:off x="14006571" y="7135605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en-US" sz="1600">
                <a:solidFill>
                  <a:srgbClr val="FFFFFF"/>
                </a:solidFill>
                <a:latin typeface="Pretendard Medium"/>
              </a:rPr>
              <a:t>SNS</a:t>
            </a: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홍보</a:t>
            </a:r>
          </a:p>
        </p:txBody>
      </p:sp>
      <p:pic>
        <p:nvPicPr>
          <p:cNvPr id="63" name="Picture 6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149329" y="5477531"/>
            <a:ext cx="1737827" cy="569440"/>
          </a:xfrm>
          <a:prstGeom prst="rect">
            <a:avLst/>
          </a:prstGeom>
        </p:spPr>
      </p:pic>
      <p:sp>
        <p:nvSpPr>
          <p:cNvPr id="64" name="TextBox 64"/>
          <p:cNvSpPr txBox="1"/>
          <p:nvPr/>
        </p:nvSpPr>
        <p:spPr>
          <a:xfrm>
            <a:off x="16318049" y="5578019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실시간교육</a:t>
            </a: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149329" y="6264698"/>
            <a:ext cx="1737827" cy="569440"/>
          </a:xfrm>
          <a:prstGeom prst="rect">
            <a:avLst/>
          </a:prstGeom>
        </p:spPr>
      </p:pic>
      <p:sp>
        <p:nvSpPr>
          <p:cNvPr id="67" name="TextBox 67"/>
          <p:cNvSpPr txBox="1"/>
          <p:nvPr/>
        </p:nvSpPr>
        <p:spPr>
          <a:xfrm>
            <a:off x="16318049" y="6348438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온라인교육</a:t>
            </a:r>
          </a:p>
        </p:txBody>
      </p:sp>
      <p:pic>
        <p:nvPicPr>
          <p:cNvPr id="69" name="Picture 6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149329" y="7051863"/>
            <a:ext cx="1737827" cy="569440"/>
          </a:xfrm>
          <a:prstGeom prst="rect">
            <a:avLst/>
          </a:prstGeom>
        </p:spPr>
      </p:pic>
      <p:sp>
        <p:nvSpPr>
          <p:cNvPr id="70" name="TextBox 70"/>
          <p:cNvSpPr txBox="1"/>
          <p:nvPr/>
        </p:nvSpPr>
        <p:spPr>
          <a:xfrm>
            <a:off x="16318049" y="7135605"/>
            <a:ext cx="1366641" cy="38520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0269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화상영어</a:t>
            </a: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149329" y="7839031"/>
            <a:ext cx="1737827" cy="569440"/>
          </a:xfrm>
          <a:prstGeom prst="rect">
            <a:avLst/>
          </a:prstGeom>
        </p:spPr>
      </p:pic>
      <p:sp>
        <p:nvSpPr>
          <p:cNvPr id="73" name="TextBox 73"/>
          <p:cNvSpPr txBox="1"/>
          <p:nvPr/>
        </p:nvSpPr>
        <p:spPr>
          <a:xfrm>
            <a:off x="16318049" y="7989762"/>
            <a:ext cx="1366641" cy="234475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69720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전화영어</a:t>
            </a:r>
          </a:p>
        </p:txBody>
      </p:sp>
      <p:pic>
        <p:nvPicPr>
          <p:cNvPr id="75" name="Picture 7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6149329" y="8609449"/>
            <a:ext cx="1737827" cy="569440"/>
          </a:xfrm>
          <a:prstGeom prst="rect">
            <a:avLst/>
          </a:prstGeom>
        </p:spPr>
      </p:pic>
      <p:sp>
        <p:nvSpPr>
          <p:cNvPr id="76" name="TextBox 76"/>
          <p:cNvSpPr txBox="1"/>
          <p:nvPr/>
        </p:nvSpPr>
        <p:spPr>
          <a:xfrm>
            <a:off x="16318049" y="8776929"/>
            <a:ext cx="1366641" cy="234475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69720"/>
              </a:lnSpc>
            </a:pP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인터넷</a:t>
            </a:r>
            <a:r>
              <a:rPr lang="en-US" sz="1600">
                <a:solidFill>
                  <a:srgbClr val="FFFFFF"/>
                </a:solidFill>
                <a:latin typeface="Pretendard Medium"/>
              </a:rPr>
              <a:t>/IP</a:t>
            </a:r>
            <a:r>
              <a:rPr lang="ko-KR" altLang="en-US" sz="1600">
                <a:solidFill>
                  <a:srgbClr val="FFFFFF"/>
                </a:solidFill>
                <a:ea typeface="Pretendard Medium"/>
              </a:rPr>
              <a:t>팀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47276" y="4616579"/>
            <a:ext cx="6455389" cy="30479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"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전문성과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시대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흐름에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맞는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탄탄한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조직구조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"</a:t>
            </a:r>
          </a:p>
        </p:txBody>
      </p:sp>
      <p:pic>
        <p:nvPicPr>
          <p:cNvPr id="84" name="Picture 45">
            <a:extLst>
              <a:ext uri="{FF2B5EF4-FFF2-40B4-BE49-F238E27FC236}">
                <a16:creationId xmlns:a16="http://schemas.microsoft.com/office/drawing/2014/main" id="{E826EE43-0545-4280-923D-F8829619555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498795" y="5499100"/>
            <a:ext cx="1737827" cy="569440"/>
          </a:xfrm>
          <a:prstGeom prst="rect">
            <a:avLst/>
          </a:prstGeom>
        </p:spPr>
      </p:pic>
      <p:sp>
        <p:nvSpPr>
          <p:cNvPr id="85" name="TextBox 46"/>
          <p:cNvSpPr txBox="1"/>
          <p:nvPr/>
        </p:nvSpPr>
        <p:spPr>
          <a:xfrm>
            <a:off x="11599817" y="5581130"/>
            <a:ext cx="1562939" cy="45137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269"/>
              </a:lnSpc>
              <a:defRPr/>
            </a:pPr>
            <a:r>
              <a:rPr lang="ko-KR" altLang="en-US" sz="1500">
                <a:solidFill>
                  <a:schemeClr val="lt1"/>
                </a:solidFill>
                <a:ea typeface="Pretendard Medium"/>
              </a:rPr>
              <a:t>대학 토익프로그램</a:t>
            </a:r>
            <a:endParaRPr lang="ko-KR" altLang="en-US" sz="1500">
              <a:solidFill>
                <a:schemeClr val="lt1"/>
              </a:solidFill>
              <a:ea typeface="Pretendard Medium"/>
            </a:endParaRPr>
          </a:p>
        </p:txBody>
      </p:sp>
      <p:pic>
        <p:nvPicPr>
          <p:cNvPr id="86" name="Picture 6">
            <a:extLst>
              <a:ext uri="{FF2B5EF4-FFF2-40B4-BE49-F238E27FC236}">
                <a16:creationId xmlns:a16="http://schemas.microsoft.com/office/drawing/2014/main" id="{86164AB1-1D45-4DAB-A95E-CB319FEA186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80058" y="2657509"/>
            <a:ext cx="5466072" cy="1620472"/>
          </a:xfrm>
          <a:prstGeom prst="rect">
            <a:avLst/>
          </a:prstGeom>
        </p:spPr>
      </p:pic>
      <p:pic>
        <p:nvPicPr>
          <p:cNvPr id="2" name="Picture 42">
            <a:extLst>
              <a:ext uri="{FF2B5EF4-FFF2-40B4-BE49-F238E27FC236}">
                <a16:creationId xmlns:a16="http://schemas.microsoft.com/office/drawing/2014/main" id="{45BC8F98-87B3-260A-1CEE-ACDC1289E23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223330" y="8626199"/>
            <a:ext cx="1737827" cy="56944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C38EB6A2-6E7C-7827-D63F-68B2709D5404}"/>
              </a:ext>
            </a:extLst>
          </p:cNvPr>
          <p:cNvSpPr txBox="1"/>
          <p:nvPr/>
        </p:nvSpPr>
        <p:spPr>
          <a:xfrm>
            <a:off x="9452821" y="8727551"/>
            <a:ext cx="122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solidFill>
                  <a:srgbClr val="FFFFFF"/>
                </a:solidFill>
                <a:latin typeface="Pretendard Medium"/>
                <a:ea typeface="Pretendard Medium" panose="020B0600000101010101" charset="-127"/>
              </a:rPr>
              <a:t>OPIc</a:t>
            </a:r>
            <a:endParaRPr lang="ko-KR" altLang="en-US" dirty="0">
              <a:solidFill>
                <a:srgbClr val="FFFFFF"/>
              </a:solidFill>
              <a:latin typeface="Pretendard Medium"/>
              <a:ea typeface="Pretendard Medium" panose="020B0600000101010101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EB9C371-1D57-152E-2DAE-99A9289CFD64}"/>
              </a:ext>
            </a:extLst>
          </p:cNvPr>
          <p:cNvGrpSpPr/>
          <p:nvPr/>
        </p:nvGrpSpPr>
        <p:grpSpPr>
          <a:xfrm>
            <a:off x="437356" y="442923"/>
            <a:ext cx="6242843" cy="615231"/>
            <a:chOff x="589759" y="850900"/>
            <a:chExt cx="3381282" cy="409564"/>
          </a:xfrm>
        </p:grpSpPr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375015B3-3057-215A-3114-6F8275DF33A5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1.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en-US" sz="3200" b="1" spc="-75" dirty="0">
                  <a:solidFill>
                    <a:srgbClr val="3A4CA8"/>
                  </a:solidFill>
                  <a:latin typeface="나눔고딕" pitchFamily="2" charset="-127"/>
                </a:rPr>
                <a:t>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소개 </a:t>
              </a: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: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조직현황</a:t>
              </a:r>
            </a:p>
          </p:txBody>
        </p:sp>
        <p:pic>
          <p:nvPicPr>
            <p:cNvPr id="77" name="Picture 13">
              <a:extLst>
                <a:ext uri="{FF2B5EF4-FFF2-40B4-BE49-F238E27FC236}">
                  <a16:creationId xmlns:a16="http://schemas.microsoft.com/office/drawing/2014/main" id="{9B8FE71E-AFBD-1E36-5400-8182BC7E5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그림 74">
            <a:extLst>
              <a:ext uri="{FF2B5EF4-FFF2-40B4-BE49-F238E27FC236}">
                <a16:creationId xmlns:a16="http://schemas.microsoft.com/office/drawing/2014/main" id="{0583B2EB-6E7D-DA4B-2B2B-AAADB4C4A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240"/>
          <a:stretch/>
        </p:blipFill>
        <p:spPr>
          <a:xfrm>
            <a:off x="14534356" y="7433829"/>
            <a:ext cx="2778498" cy="2605205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269F90B2-C243-F2E1-F084-5AF254C9C1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240"/>
          <a:stretch/>
        </p:blipFill>
        <p:spPr>
          <a:xfrm>
            <a:off x="11755858" y="7426386"/>
            <a:ext cx="2778498" cy="2605205"/>
          </a:xfrm>
          <a:prstGeom prst="rect">
            <a:avLst/>
          </a:prstGeom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7ABF9476-28EE-5CC5-122C-8FAAC1C173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9240"/>
          <a:stretch/>
        </p:blipFill>
        <p:spPr>
          <a:xfrm>
            <a:off x="8871024" y="7399068"/>
            <a:ext cx="2778498" cy="2605205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84D2D959-DF72-DF10-6758-9C6D22AC37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9240"/>
          <a:stretch/>
        </p:blipFill>
        <p:spPr>
          <a:xfrm>
            <a:off x="13627582" y="4937856"/>
            <a:ext cx="2778498" cy="2605205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10CEA1B3-FF85-C5E1-EF8F-B58B001735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240"/>
          <a:stretch/>
        </p:blipFill>
        <p:spPr>
          <a:xfrm>
            <a:off x="10849084" y="4930413"/>
            <a:ext cx="2778498" cy="2605205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3720C9FE-93E4-2415-1226-5DEEFC676AB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9240"/>
          <a:stretch/>
        </p:blipFill>
        <p:spPr>
          <a:xfrm>
            <a:off x="7964250" y="4903095"/>
            <a:ext cx="2778498" cy="2605205"/>
          </a:xfrm>
          <a:prstGeom prst="rect">
            <a:avLst/>
          </a:prstGeom>
        </p:spPr>
      </p:pic>
      <p:pic>
        <p:nvPicPr>
          <p:cNvPr id="29" name="Picture 24">
            <a:extLst>
              <a:ext uri="{FF2B5EF4-FFF2-40B4-BE49-F238E27FC236}">
                <a16:creationId xmlns:a16="http://schemas.microsoft.com/office/drawing/2014/main" id="{A6B544A9-893E-341C-9123-803A7FAEBB9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2000"/>
          </a:blip>
          <a:stretch>
            <a:fillRect/>
          </a:stretch>
        </p:blipFill>
        <p:spPr>
          <a:xfrm>
            <a:off x="639531" y="3121600"/>
            <a:ext cx="17293321" cy="12192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6" name="CustomShape 1">
            <a:extLst>
              <a:ext uri="{FF2B5EF4-FFF2-40B4-BE49-F238E27FC236}">
                <a16:creationId xmlns:a16="http://schemas.microsoft.com/office/drawing/2014/main" id="{8C48CA3E-31E9-D3F4-96DC-7A06915BDD99}"/>
              </a:ext>
            </a:extLst>
          </p:cNvPr>
          <p:cNvSpPr/>
          <p:nvPr/>
        </p:nvSpPr>
        <p:spPr>
          <a:xfrm>
            <a:off x="822435" y="1658853"/>
            <a:ext cx="5057477" cy="101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5400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rPr>
              <a:t>My Education</a:t>
            </a:r>
          </a:p>
        </p:txBody>
      </p:sp>
      <p:sp>
        <p:nvSpPr>
          <p:cNvPr id="17" name="CustomShape 1">
            <a:extLst>
              <a:ext uri="{FF2B5EF4-FFF2-40B4-BE49-F238E27FC236}">
                <a16:creationId xmlns:a16="http://schemas.microsoft.com/office/drawing/2014/main" id="{8450367C-66B8-F770-7F9D-7470D4EF6316}"/>
              </a:ext>
            </a:extLst>
          </p:cNvPr>
          <p:cNvSpPr/>
          <p:nvPr/>
        </p:nvSpPr>
        <p:spPr>
          <a:xfrm>
            <a:off x="5430496" y="1612900"/>
            <a:ext cx="13142460" cy="101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ko-KR" altLang="en-US" sz="3200" spc="-75" dirty="0">
                <a:latin typeface="Pretendard Medium" panose="020B0600000101010101" charset="-127"/>
                <a:ea typeface="Pretendard Medium" panose="020B0600000101010101" charset="-127"/>
              </a:rPr>
              <a:t>자사는 전국의 </a:t>
            </a:r>
            <a:r>
              <a:rPr lang="en-US" altLang="ko-KR" sz="3200" spc="-75" dirty="0">
                <a:latin typeface="Pretendard Medium" panose="020B0600000101010101" charset="-127"/>
                <a:ea typeface="Pretendard Medium" panose="020B0600000101010101" charset="-127"/>
              </a:rPr>
              <a:t>40</a:t>
            </a:r>
            <a:r>
              <a:rPr lang="ko-KR" altLang="en-US" sz="3200" spc="-75" dirty="0">
                <a:latin typeface="Pretendard Medium" panose="020B0600000101010101" charset="-127"/>
                <a:ea typeface="Pretendard Medium" panose="020B0600000101010101" charset="-127"/>
              </a:rPr>
              <a:t>여개 대학에서 인증한 최고의 프로그램과 </a:t>
            </a:r>
            <a:r>
              <a:rPr lang="en-US" altLang="ko-KR" sz="3200" spc="-75" dirty="0">
                <a:latin typeface="Pretendard Medium" panose="020B0600000101010101" charset="-127"/>
                <a:ea typeface="Pretendard Medium" panose="020B0600000101010101" charset="-127"/>
              </a:rPr>
              <a:t>200</a:t>
            </a:r>
            <a:r>
              <a:rPr lang="ko-KR" altLang="en-US" sz="3200" spc="-75" dirty="0">
                <a:latin typeface="Pretendard Medium" panose="020B0600000101010101" charset="-127"/>
                <a:ea typeface="Pretendard Medium" panose="020B0600000101010101" charset="-127"/>
              </a:rPr>
              <a:t>명의 강사진을 </a:t>
            </a:r>
            <a:endParaRPr lang="en-US" altLang="ko-KR" sz="3200" spc="-75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3200" spc="-75" dirty="0">
                <a:latin typeface="Pretendard Medium" panose="020B0600000101010101" charset="-127"/>
                <a:ea typeface="Pretendard Medium" panose="020B0600000101010101" charset="-127"/>
              </a:rPr>
              <a:t>보유하고 있으며 외국어 교육 사업과 해외취업교육을 통해 대학의 교육 경쟁력 향상 </a:t>
            </a:r>
            <a:endParaRPr lang="en-US" sz="3200" spc="-75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EC54FF9-E9EF-5DCD-E43B-7B1E7E751CA8}"/>
              </a:ext>
            </a:extLst>
          </p:cNvPr>
          <p:cNvGrpSpPr/>
          <p:nvPr/>
        </p:nvGrpSpPr>
        <p:grpSpPr>
          <a:xfrm>
            <a:off x="1889607" y="4951503"/>
            <a:ext cx="5155639" cy="5271997"/>
            <a:chOff x="4728861" y="3175751"/>
            <a:chExt cx="2700000" cy="2700000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7DFC88A4-F1A5-1173-94D3-9725C52CDB1D}"/>
                </a:ext>
              </a:extLst>
            </p:cNvPr>
            <p:cNvGrpSpPr/>
            <p:nvPr/>
          </p:nvGrpSpPr>
          <p:grpSpPr>
            <a:xfrm>
              <a:off x="4921689" y="3355751"/>
              <a:ext cx="2340000" cy="2340000"/>
              <a:chOff x="4921689" y="3054087"/>
              <a:chExt cx="2340000" cy="2340000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580B6BF8-5398-8882-1990-44693C40B06C}"/>
                  </a:ext>
                </a:extLst>
              </p:cNvPr>
              <p:cNvGrpSpPr/>
              <p:nvPr/>
            </p:nvGrpSpPr>
            <p:grpSpPr>
              <a:xfrm>
                <a:off x="4921689" y="3054087"/>
                <a:ext cx="2340000" cy="2340000"/>
                <a:chOff x="4927373" y="2893830"/>
                <a:chExt cx="2340000" cy="2340000"/>
              </a:xfrm>
              <a:effectLst>
                <a:outerShdw sx="1000" sy="1000" algn="ctr" rotWithShape="0">
                  <a:srgbClr val="000000"/>
                </a:outerShdw>
              </a:effectLst>
            </p:grpSpPr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BDDA6BF9-A9C8-7A8E-6203-522EAA169458}"/>
                    </a:ext>
                  </a:extLst>
                </p:cNvPr>
                <p:cNvSpPr/>
                <p:nvPr/>
              </p:nvSpPr>
              <p:spPr>
                <a:xfrm>
                  <a:off x="4927373" y="2893830"/>
                  <a:ext cx="2340000" cy="2340000"/>
                </a:xfrm>
                <a:prstGeom prst="ellipse">
                  <a:avLst/>
                </a:prstGeom>
                <a:noFill/>
                <a:ln w="76200" cmpd="thinThick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ea typeface="Pretendard Medium" panose="020B0600000101010101" charset="-127"/>
                  </a:endParaRPr>
                </a:p>
              </p:txBody>
            </p:sp>
            <p:pic>
              <p:nvPicPr>
                <p:cNvPr id="28" name="Picture 4">
                  <a:extLst>
                    <a:ext uri="{FF2B5EF4-FFF2-40B4-BE49-F238E27FC236}">
                      <a16:creationId xmlns:a16="http://schemas.microsoft.com/office/drawing/2014/main" id="{AED94B4A-6DD6-4B37-E61F-CB6C9523D4FE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10">
                  <a:alphaModFix amt="44000"/>
                </a:blip>
                <a:srcRect t="14607"/>
                <a:stretch>
                  <a:fillRect/>
                </a:stretch>
              </p:blipFill>
              <p:spPr>
                <a:xfrm>
                  <a:off x="5017373" y="2983830"/>
                  <a:ext cx="2160000" cy="2160000"/>
                </a:xfrm>
                <a:prstGeom prst="ellipse">
                  <a:avLst/>
                </a:prstGeom>
                <a:ln w="63500" cap="rnd">
                  <a:solidFill>
                    <a:srgbClr val="333333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</p:grpSp>
          <p:cxnSp>
            <p:nvCxnSpPr>
              <p:cNvPr id="22" name="직선 연결선 21">
                <a:extLst>
                  <a:ext uri="{FF2B5EF4-FFF2-40B4-BE49-F238E27FC236}">
                    <a16:creationId xmlns:a16="http://schemas.microsoft.com/office/drawing/2014/main" id="{09C179A8-BCFF-05FC-5DED-0985CB543066}"/>
                  </a:ext>
                </a:extLst>
              </p:cNvPr>
              <p:cNvCxnSpPr/>
              <p:nvPr/>
            </p:nvCxnSpPr>
            <p:spPr>
              <a:xfrm>
                <a:off x="5229021" y="4224087"/>
                <a:ext cx="171853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그룹 1001">
                <a:extLst>
                  <a:ext uri="{FF2B5EF4-FFF2-40B4-BE49-F238E27FC236}">
                    <a16:creationId xmlns:a16="http://schemas.microsoft.com/office/drawing/2014/main" id="{C6720272-A0F4-72E3-246D-1CACA58CBDA6}"/>
                  </a:ext>
                </a:extLst>
              </p:cNvPr>
              <p:cNvGrpSpPr/>
              <p:nvPr/>
            </p:nvGrpSpPr>
            <p:grpSpPr>
              <a:xfrm>
                <a:off x="4968823" y="4248943"/>
                <a:ext cx="2159999" cy="1079989"/>
                <a:chOff x="2088124" y="5297762"/>
                <a:chExt cx="6171429" cy="3085714"/>
              </a:xfrm>
              <a:effectLst>
                <a:outerShdw blurRad="50800" dist="50800" dir="5400000" algn="ctr" rotWithShape="0">
                  <a:schemeClr val="tx1"/>
                </a:outerShdw>
              </a:effectLst>
            </p:grpSpPr>
            <p:pic>
              <p:nvPicPr>
                <p:cNvPr id="26" name="Object 2">
                  <a:extLst>
                    <a:ext uri="{FF2B5EF4-FFF2-40B4-BE49-F238E27FC236}">
                      <a16:creationId xmlns:a16="http://schemas.microsoft.com/office/drawing/2014/main" id="{B2B5C84D-FC13-696C-677E-A9DF2F4CE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alphaModFix/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88124" y="5297762"/>
                  <a:ext cx="6171429" cy="3085714"/>
                </a:xfrm>
                <a:prstGeom prst="rect">
                  <a:avLst/>
                </a:prstGeom>
              </p:spPr>
            </p:pic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F95EAB7-5210-8EAA-B6D5-03EA6A4C5BE2}"/>
                  </a:ext>
                </a:extLst>
              </p:cNvPr>
              <p:cNvSpPr txBox="1"/>
              <p:nvPr/>
            </p:nvSpPr>
            <p:spPr>
              <a:xfrm>
                <a:off x="5205400" y="4325285"/>
                <a:ext cx="1807830" cy="709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dirty="0">
                    <a:solidFill>
                      <a:schemeClr val="bg1"/>
                    </a:solidFill>
                    <a:latin typeface="Yoon 윤명조 750" panose="02020503000000000000" pitchFamily="18" charset="-127"/>
                    <a:ea typeface="Yoon 윤명조 750" panose="02020503000000000000" pitchFamily="18" charset="-127"/>
                  </a:rPr>
                  <a:t>외국어 교육</a:t>
                </a:r>
                <a:endParaRPr lang="en-US" altLang="ko-KR" sz="2800" dirty="0">
                  <a:solidFill>
                    <a:schemeClr val="bg1"/>
                  </a:solidFill>
                  <a:latin typeface="Yoon 윤명조 750" panose="02020503000000000000" pitchFamily="18" charset="-127"/>
                  <a:ea typeface="Yoon 윤명조 750" panose="02020503000000000000" pitchFamily="18" charset="-127"/>
                </a:endParaRPr>
              </a:p>
              <a:p>
                <a:pPr algn="ctr"/>
                <a:r>
                  <a:rPr lang="ko-KR" altLang="en-US" sz="2800" dirty="0">
                    <a:solidFill>
                      <a:schemeClr val="bg1"/>
                    </a:solidFill>
                    <a:latin typeface="Yoon 윤명조 750" panose="02020503000000000000" pitchFamily="18" charset="-127"/>
                    <a:ea typeface="Yoon 윤명조 750" panose="02020503000000000000" pitchFamily="18" charset="-127"/>
                  </a:rPr>
                  <a:t>해외취업 교육</a:t>
                </a:r>
                <a:endParaRPr lang="en-US" altLang="ko-KR" sz="2800" dirty="0">
                  <a:solidFill>
                    <a:schemeClr val="bg1"/>
                  </a:solidFill>
                  <a:latin typeface="Yoon 윤명조 750" panose="02020503000000000000" pitchFamily="18" charset="-127"/>
                  <a:ea typeface="Yoon 윤명조 750" panose="02020503000000000000" pitchFamily="18" charset="-127"/>
                </a:endParaRPr>
              </a:p>
              <a:p>
                <a:pPr algn="ctr"/>
                <a:r>
                  <a:rPr lang="en-US" altLang="ko-KR" sz="2800" dirty="0">
                    <a:solidFill>
                      <a:schemeClr val="bg1"/>
                    </a:solidFill>
                    <a:latin typeface="Yoon 윤명조 750" panose="02020503000000000000" pitchFamily="18" charset="-127"/>
                    <a:ea typeface="Yoon 윤명조 750" panose="02020503000000000000" pitchFamily="18" charset="-127"/>
                  </a:rPr>
                  <a:t>on-line </a:t>
                </a:r>
                <a:r>
                  <a:rPr lang="ko-KR" altLang="en-US" sz="2800" dirty="0">
                    <a:solidFill>
                      <a:schemeClr val="bg1"/>
                    </a:solidFill>
                    <a:latin typeface="Yoon 윤명조 750" panose="02020503000000000000" pitchFamily="18" charset="-127"/>
                    <a:ea typeface="Yoon 윤명조 750" panose="02020503000000000000" pitchFamily="18" charset="-127"/>
                  </a:rPr>
                  <a:t>교육</a:t>
                </a:r>
              </a:p>
            </p:txBody>
          </p:sp>
        </p:grpSp>
        <p:sp>
          <p:nvSpPr>
            <p:cNvPr id="20" name="순서도: 연결자 19">
              <a:extLst>
                <a:ext uri="{FF2B5EF4-FFF2-40B4-BE49-F238E27FC236}">
                  <a16:creationId xmlns:a16="http://schemas.microsoft.com/office/drawing/2014/main" id="{2960EF4A-CC88-5905-735A-551623D39C40}"/>
                </a:ext>
              </a:extLst>
            </p:cNvPr>
            <p:cNvSpPr/>
            <p:nvPr/>
          </p:nvSpPr>
          <p:spPr>
            <a:xfrm>
              <a:off x="4728861" y="3175751"/>
              <a:ext cx="2700000" cy="2700000"/>
            </a:xfrm>
            <a:prstGeom prst="flowChartConnector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 Medium" panose="020B0600000101010101" charset="-127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D1AB9BB-0EAB-C1D4-6E93-4C725CF51F5E}"/>
              </a:ext>
            </a:extLst>
          </p:cNvPr>
          <p:cNvSpPr txBox="1"/>
          <p:nvPr/>
        </p:nvSpPr>
        <p:spPr>
          <a:xfrm>
            <a:off x="13619956" y="6271755"/>
            <a:ext cx="277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토익 사관 학교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207141-23DF-D1F3-2EA9-3F3A2EC1DC65}"/>
              </a:ext>
            </a:extLst>
          </p:cNvPr>
          <p:cNvSpPr txBox="1"/>
          <p:nvPr/>
        </p:nvSpPr>
        <p:spPr>
          <a:xfrm>
            <a:off x="8249499" y="6271755"/>
            <a:ext cx="277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대학 위탁 교육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CFF145-7D87-52A4-4CD6-06AF7EBCD09F}"/>
              </a:ext>
            </a:extLst>
          </p:cNvPr>
          <p:cNvSpPr txBox="1"/>
          <p:nvPr/>
        </p:nvSpPr>
        <p:spPr>
          <a:xfrm>
            <a:off x="11333956" y="6271755"/>
            <a:ext cx="1925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온라인 교육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AB2C2B-004A-B059-7817-318E2E6C2F17}"/>
              </a:ext>
            </a:extLst>
          </p:cNvPr>
          <p:cNvSpPr txBox="1"/>
          <p:nvPr/>
        </p:nvSpPr>
        <p:spPr>
          <a:xfrm>
            <a:off x="12172156" y="8775700"/>
            <a:ext cx="277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Pretendard Medium" panose="020B0600000101010101" charset="-127"/>
                <a:ea typeface="Pretendard Medium" panose="020B0600000101010101" charset="-127"/>
              </a:rPr>
              <a:t>1:1 </a:t>
            </a: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화상 영어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83959A-AB60-96C0-9228-7E17E7340A70}"/>
              </a:ext>
            </a:extLst>
          </p:cNvPr>
          <p:cNvSpPr txBox="1"/>
          <p:nvPr/>
        </p:nvSpPr>
        <p:spPr>
          <a:xfrm>
            <a:off x="9394401" y="8775700"/>
            <a:ext cx="277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원어민 회화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7A9291-5C81-69D2-F71B-30F538E4D7E1}"/>
              </a:ext>
            </a:extLst>
          </p:cNvPr>
          <p:cNvSpPr txBox="1"/>
          <p:nvPr/>
        </p:nvSpPr>
        <p:spPr>
          <a:xfrm>
            <a:off x="14839156" y="8775700"/>
            <a:ext cx="277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해외취업 교육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8CCB6C-D270-DB70-515C-5E1DDBB23425}"/>
              </a:ext>
            </a:extLst>
          </p:cNvPr>
          <p:cNvSpPr txBox="1"/>
          <p:nvPr/>
        </p:nvSpPr>
        <p:spPr>
          <a:xfrm>
            <a:off x="3150787" y="3335014"/>
            <a:ext cx="12975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Pretendard Medium" panose="020B0600000101010101" charset="-127"/>
                <a:ea typeface="Pretendard Medium" panose="020B0600000101010101" charset="-127"/>
              </a:rPr>
              <a:t>국내 온라인 영어 교육 </a:t>
            </a:r>
            <a:r>
              <a:rPr lang="en-US" altLang="ko-KR" sz="4800" dirty="0">
                <a:latin typeface="Pretendard Medium" panose="020B0600000101010101" charset="-127"/>
                <a:ea typeface="Pretendard Medium" panose="020B0600000101010101" charset="-127"/>
              </a:rPr>
              <a:t>1</a:t>
            </a:r>
            <a:r>
              <a:rPr lang="ko-KR" altLang="en-US" sz="4800" dirty="0">
                <a:latin typeface="Pretendard Medium" panose="020B0600000101010101" charset="-127"/>
                <a:ea typeface="Pretendard Medium" panose="020B0600000101010101" charset="-127"/>
              </a:rPr>
              <a:t>위 업체 </a:t>
            </a:r>
            <a:r>
              <a:rPr lang="ko-KR" altLang="en-US" sz="4800" dirty="0" err="1">
                <a:solidFill>
                  <a:srgbClr val="FF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야나두</a:t>
            </a:r>
            <a:r>
              <a:rPr lang="ko-KR" altLang="en-US" sz="4800" dirty="0">
                <a:latin typeface="Pretendard Medium" panose="020B0600000101010101" charset="-127"/>
                <a:ea typeface="Pretendard Medium" panose="020B0600000101010101" charset="-127"/>
              </a:rPr>
              <a:t> 대학 업무 협약 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EDA19A-4B0A-7409-7EA7-CC5993BB994A}"/>
              </a:ext>
            </a:extLst>
          </p:cNvPr>
          <p:cNvCxnSpPr/>
          <p:nvPr/>
        </p:nvCxnSpPr>
        <p:spPr>
          <a:xfrm>
            <a:off x="742156" y="2881396"/>
            <a:ext cx="17373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그림 38" descr="로고, 그래픽, 상징, 블랙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1F21B9-6998-0C48-A6BA-C093A54183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08" y="6233016"/>
            <a:ext cx="3972232" cy="1178752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9672E73E-4DFD-CD60-CB33-D2DCD6D95B11}"/>
              </a:ext>
            </a:extLst>
          </p:cNvPr>
          <p:cNvGrpSpPr/>
          <p:nvPr/>
        </p:nvGrpSpPr>
        <p:grpSpPr>
          <a:xfrm>
            <a:off x="519113" y="546100"/>
            <a:ext cx="3339668" cy="428627"/>
            <a:chOff x="519113" y="546100"/>
            <a:chExt cx="3339668" cy="428627"/>
          </a:xfrm>
        </p:grpSpPr>
        <p:pic>
          <p:nvPicPr>
            <p:cNvPr id="3" name="Picture 13">
              <a:extLst>
                <a:ext uri="{FF2B5EF4-FFF2-40B4-BE49-F238E27FC236}">
                  <a16:creationId xmlns:a16="http://schemas.microsoft.com/office/drawing/2014/main" id="{B4461AB5-05F3-4962-2AEB-BFBA91393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9113" y="622312"/>
              <a:ext cx="76198" cy="352415"/>
            </a:xfrm>
            <a:prstGeom prst="rect">
              <a:avLst/>
            </a:prstGeom>
          </p:spPr>
        </p:pic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B70FB279-5127-6A1F-ED2D-E65BD04FC35A}"/>
                </a:ext>
              </a:extLst>
            </p:cNvPr>
            <p:cNvSpPr txBox="1"/>
            <p:nvPr/>
          </p:nvSpPr>
          <p:spPr>
            <a:xfrm>
              <a:off x="629896" y="5461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2.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교육현황</a:t>
              </a: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642E0329-33A1-9F74-DBEB-CCD3EC58BE51}"/>
              </a:ext>
            </a:extLst>
          </p:cNvPr>
          <p:cNvSpPr/>
          <p:nvPr/>
        </p:nvSpPr>
        <p:spPr>
          <a:xfrm>
            <a:off x="-858044" y="1658853"/>
            <a:ext cx="6629400" cy="54024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/>
              <a:t>두 파트로 나누고 </a:t>
            </a:r>
            <a:r>
              <a:rPr lang="en-US" altLang="ko-KR"/>
              <a:t>KLC </a:t>
            </a:r>
            <a:r>
              <a:rPr lang="ko-KR" altLang="en-US"/>
              <a:t>협약 파트 들어가서 자체적으로 정기토익과 가장 유사한 문제를 만들어 모의시험 제공 가능 </a:t>
            </a:r>
            <a:r>
              <a:rPr lang="en-US" altLang="ko-KR"/>
              <a:t>– </a:t>
            </a:r>
            <a:r>
              <a:rPr lang="ko-KR" altLang="en-US"/>
              <a:t>파트 추가 </a:t>
            </a:r>
            <a:r>
              <a:rPr lang="en-US" altLang="ko-KR"/>
              <a:t>//</a:t>
            </a:r>
            <a:r>
              <a:rPr lang="ko-KR" altLang="en-US"/>
              <a:t> 업무협약 되어있는것 넣기</a:t>
            </a:r>
            <a:endParaRPr lang="en-US" altLang="ko-KR"/>
          </a:p>
          <a:p>
            <a:r>
              <a:rPr lang="ko-KR" altLang="en-US"/>
              <a:t>거기에 피드백 되어있는 파트 추가해서 넣기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33873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13C05D3-F3EB-27BC-513F-892D1E970EA5}"/>
              </a:ext>
            </a:extLst>
          </p:cNvPr>
          <p:cNvGrpSpPr/>
          <p:nvPr/>
        </p:nvGrpSpPr>
        <p:grpSpPr>
          <a:xfrm>
            <a:off x="2037556" y="4584700"/>
            <a:ext cx="7099434" cy="5791200"/>
            <a:chOff x="2113756" y="4584700"/>
            <a:chExt cx="7099434" cy="57912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>
              <a:off x="2113756" y="4826775"/>
              <a:ext cx="7099434" cy="2551108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3756" y="4584700"/>
              <a:ext cx="7099434" cy="521395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343094" y="4621943"/>
              <a:ext cx="4671489" cy="4282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2000" dirty="0">
                  <a:solidFill>
                    <a:srgbClr val="FFFFFF"/>
                  </a:solidFill>
                  <a:ea typeface="Pretendard Medium"/>
                </a:rPr>
                <a:t>토익 </a:t>
              </a:r>
              <a:r>
                <a:rPr lang="en-US" altLang="ko-KR" sz="2000" dirty="0">
                  <a:solidFill>
                    <a:srgbClr val="FFFFFF"/>
                  </a:solidFill>
                  <a:ea typeface="Pretendard Medium"/>
                </a:rPr>
                <a:t> </a:t>
              </a:r>
              <a:r>
                <a:rPr lang="en-US" altLang="ko-KR" sz="2000" b="1" dirty="0">
                  <a:solidFill>
                    <a:srgbClr val="FFFFFF"/>
                  </a:solidFill>
                  <a:ea typeface="Pretendard Medium"/>
                </a:rPr>
                <a:t>/ G-TELP</a:t>
              </a:r>
              <a:endParaRPr lang="ko-KR" altLang="en-US" sz="2000" b="1" dirty="0">
                <a:solidFill>
                  <a:srgbClr val="FFFFFF"/>
                </a:solidFill>
                <a:ea typeface="Pretendard Medium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390362" y="5453599"/>
              <a:ext cx="6576963" cy="17317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기숙형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토익 몰입 교육　　　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학기 중 맞춤형 정규 토익 강의</a:t>
              </a: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대학 인증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토익사관학교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신입생 통합 교육 과정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(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토익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)</a:t>
              </a:r>
            </a:p>
            <a:p>
              <a:pPr algn="ctr">
                <a:lnSpc>
                  <a:spcPct val="116199"/>
                </a:lnSpc>
              </a:pP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algn="ctr">
                <a:lnSpc>
                  <a:spcPct val="116199"/>
                </a:lnSpc>
              </a:pP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</p:txBody>
        </p:sp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>
              <a:off x="2113756" y="7824792"/>
              <a:ext cx="7099434" cy="2551108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3756" y="7582716"/>
              <a:ext cx="7099434" cy="52139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sp>
          <p:nvSpPr>
            <p:cNvPr id="17" name="TextBox 17"/>
            <p:cNvSpPr txBox="1"/>
            <p:nvPr/>
          </p:nvSpPr>
          <p:spPr>
            <a:xfrm>
              <a:off x="3343094" y="7619959"/>
              <a:ext cx="4671489" cy="4282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40269"/>
                </a:lnSpc>
              </a:pPr>
              <a:r>
                <a:rPr lang="ko-KR" altLang="en-US" sz="2000" dirty="0">
                  <a:solidFill>
                    <a:srgbClr val="FFFFFF"/>
                  </a:solidFill>
                  <a:ea typeface="Pretendard Medium"/>
                </a:rPr>
                <a:t>원어민 회화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33661" y="8341225"/>
              <a:ext cx="6576963" cy="17317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신입생 통합 교육 과정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(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원어민 회화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)</a:t>
              </a: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 해외취업 영어 면접 대비 과정 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교직원 역량 강화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(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원어민회화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)</a:t>
              </a:r>
              <a:endParaRPr lang="ko-KR" altLang="en-US" sz="2400" dirty="0">
                <a:solidFill>
                  <a:srgbClr val="424241"/>
                </a:solidFill>
                <a:ea typeface="Pretendard Medium"/>
              </a:endParaRPr>
            </a:p>
            <a:p>
              <a:pPr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맞춤형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회화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집중반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 </a:t>
              </a:r>
              <a:r>
                <a:rPr lang="en-US" altLang="ko-KR" sz="24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(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복학생</a:t>
              </a:r>
              <a:r>
                <a:rPr lang="en-US" altLang="ko-KR" sz="24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/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휴학생</a:t>
              </a:r>
              <a:r>
                <a:rPr lang="en-US" altLang="ko-KR" sz="24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/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여대생</a:t>
              </a:r>
              <a:r>
                <a:rPr lang="en-US" altLang="ko-KR" sz="24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등</a:t>
              </a:r>
              <a:r>
                <a:rPr lang="en-US" altLang="ko-KR" sz="2400" dirty="0">
                  <a:solidFill>
                    <a:srgbClr val="424241"/>
                  </a:solidFill>
                  <a:latin typeface="Pretendard Medium"/>
                  <a:ea typeface="Pretendard Medium" panose="020B0600000101010101" charset="-127"/>
                </a:rPr>
                <a:t>)</a:t>
              </a:r>
            </a:p>
            <a:p>
              <a:pPr lvl="0" algn="ctr">
                <a:lnSpc>
                  <a:spcPct val="116199"/>
                </a:lnSpc>
              </a:pPr>
              <a:endParaRPr lang="ko-KR" altLang="en-US" sz="2000" dirty="0">
                <a:solidFill>
                  <a:srgbClr val="424241"/>
                </a:solidFill>
                <a:ea typeface="Pretendard Medium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780B177-0843-4BB5-59F8-7374883E24BB}"/>
              </a:ext>
            </a:extLst>
          </p:cNvPr>
          <p:cNvGrpSpPr/>
          <p:nvPr/>
        </p:nvGrpSpPr>
        <p:grpSpPr>
          <a:xfrm>
            <a:off x="10330522" y="4584700"/>
            <a:ext cx="7099434" cy="5791200"/>
            <a:chOff x="9797122" y="4584700"/>
            <a:chExt cx="7099434" cy="5791200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>
              <a:off x="9797122" y="4826775"/>
              <a:ext cx="7099434" cy="2551108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97122" y="4584700"/>
              <a:ext cx="7099434" cy="521395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11026463" y="4621943"/>
              <a:ext cx="4671489" cy="4282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2000" dirty="0" err="1">
                  <a:solidFill>
                    <a:srgbClr val="FFFFFF"/>
                  </a:solidFill>
                  <a:ea typeface="Pretendard Medium"/>
                </a:rPr>
                <a:t>오픽</a:t>
              </a:r>
              <a:r>
                <a:rPr lang="ko-KR" altLang="en-US" sz="2000" dirty="0">
                  <a:solidFill>
                    <a:srgbClr val="FFFFFF"/>
                  </a:solidFill>
                  <a:ea typeface="Pretendard Medium"/>
                </a:rPr>
                <a:t> </a:t>
              </a:r>
              <a:r>
                <a:rPr lang="en-US" altLang="ko-KR" sz="2000" dirty="0">
                  <a:solidFill>
                    <a:srgbClr val="FFFFFF"/>
                  </a:solidFill>
                  <a:ea typeface="Pretendard Medium"/>
                </a:rPr>
                <a:t>/ </a:t>
              </a:r>
              <a:r>
                <a:rPr lang="ko-KR" altLang="en-US" sz="2000" dirty="0" err="1">
                  <a:solidFill>
                    <a:srgbClr val="FFFFFF"/>
                  </a:solidFill>
                  <a:ea typeface="Pretendard Medium"/>
                </a:rPr>
                <a:t>토익스피킹</a:t>
              </a:r>
              <a:endParaRPr lang="ko-KR" altLang="en-US" sz="2000" dirty="0">
                <a:solidFill>
                  <a:srgbClr val="FFFFFF"/>
                </a:solidFill>
                <a:ea typeface="Pretendard Medium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29509" y="5453599"/>
              <a:ext cx="6576963" cy="17317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기숙형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오픽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,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토익스피킹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 몰입 교육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실전형 </a:t>
              </a:r>
              <a:r>
                <a:rPr lang="en-US" altLang="ko-KR" sz="2400" b="1" dirty="0" err="1">
                  <a:solidFill>
                    <a:srgbClr val="424241"/>
                  </a:solidFill>
                  <a:ea typeface="Pretendard Medium"/>
                </a:rPr>
                <a:t>OPIc</a:t>
              </a:r>
              <a:r>
                <a:rPr lang="en-US" altLang="ko-KR" sz="2400" b="1" dirty="0">
                  <a:solidFill>
                    <a:srgbClr val="424241"/>
                  </a:solidFill>
                  <a:ea typeface="Pretendard Medium"/>
                </a:rPr>
                <a:t> &amp; Speaking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집중반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비즈니스 </a:t>
              </a:r>
              <a:r>
                <a:rPr lang="ko-KR" altLang="en-US" sz="2400" b="1" dirty="0">
                  <a:solidFill>
                    <a:srgbClr val="424241"/>
                  </a:solidFill>
                  <a:ea typeface="Pretendard Medium"/>
                </a:rPr>
                <a:t>매너 </a:t>
              </a:r>
              <a:r>
                <a:rPr lang="en-US" altLang="ko-KR" sz="2400" b="1" dirty="0">
                  <a:solidFill>
                    <a:srgbClr val="424241"/>
                  </a:solidFill>
                  <a:ea typeface="Pretendard Medium"/>
                </a:rPr>
                <a:t>&amp;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커뮤니케이션 과정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글로벌 프레젠테이션 스킬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향상반</a:t>
              </a:r>
              <a:endParaRPr lang="en-US" altLang="ko-KR" sz="2000" dirty="0">
                <a:solidFill>
                  <a:srgbClr val="424241"/>
                </a:solidFill>
                <a:ea typeface="Pretendard Medium"/>
              </a:endParaRPr>
            </a:p>
          </p:txBody>
        </p:sp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2">
              <a:alphaModFix amt="80000"/>
            </a:blip>
            <a:stretch>
              <a:fillRect/>
            </a:stretch>
          </p:blipFill>
          <p:spPr>
            <a:xfrm>
              <a:off x="9797122" y="7824792"/>
              <a:ext cx="7099434" cy="2551108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97122" y="7582716"/>
              <a:ext cx="7099434" cy="521395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11026463" y="7619959"/>
              <a:ext cx="4671489" cy="4282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40269"/>
                </a:lnSpc>
              </a:pPr>
              <a:r>
                <a:rPr lang="ko-KR" altLang="en-US" sz="2000" dirty="0">
                  <a:solidFill>
                    <a:srgbClr val="FFFFFF"/>
                  </a:solidFill>
                  <a:ea typeface="Pretendard Medium"/>
                </a:rPr>
                <a:t>해외취업 프로그램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42997" y="8383427"/>
              <a:ext cx="6576963" cy="173177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한국대학 입학 연계 교육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기초 한국어 및 학업 준비 교육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유학생 한국 문화 체험 프로그램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멘토링 </a:t>
              </a:r>
              <a:r>
                <a:rPr lang="en-US" altLang="ko-KR" sz="2400" dirty="0">
                  <a:solidFill>
                    <a:srgbClr val="424241"/>
                  </a:solidFill>
                  <a:ea typeface="Pretendard Medium"/>
                </a:rPr>
                <a:t>&amp;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학사관리 지원 서비스</a:t>
              </a:r>
              <a:endParaRPr lang="en-US" altLang="ko-KR" sz="2400" dirty="0">
                <a:solidFill>
                  <a:srgbClr val="424241"/>
                </a:solidFill>
                <a:ea typeface="Pretendard Medium"/>
              </a:endParaRPr>
            </a:p>
            <a:p>
              <a:pPr lvl="0" algn="ctr">
                <a:lnSpc>
                  <a:spcPct val="116199"/>
                </a:lnSpc>
              </a:pPr>
              <a:endParaRPr lang="ko-KR" altLang="en-US" sz="2000" dirty="0">
                <a:solidFill>
                  <a:srgbClr val="424241"/>
                </a:solidFill>
                <a:ea typeface="Pretendard Medium"/>
              </a:endParaRPr>
            </a:p>
          </p:txBody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3" y="1498707"/>
            <a:ext cx="18053845" cy="128583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5">
            <a:alphaModFix amt="82000"/>
          </a:blip>
          <a:stretch>
            <a:fillRect/>
          </a:stretch>
        </p:blipFill>
        <p:spPr>
          <a:xfrm>
            <a:off x="519113" y="1489181"/>
            <a:ext cx="18130043" cy="1295364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2115311" y="2117814"/>
            <a:ext cx="14479425" cy="40956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단계별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성장을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위한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, 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맞춤형</a:t>
            </a:r>
            <a:r>
              <a:rPr lang="en-US" sz="4000" spc="-75" dirty="0">
                <a:solidFill>
                  <a:srgbClr val="FD6F22"/>
                </a:solidFill>
                <a:latin typeface="Pretendard Black"/>
              </a:rPr>
              <a:t> 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교육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08644" y="1689100"/>
            <a:ext cx="12692217" cy="2666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  <a:r>
              <a:rPr lang="ko-KR" altLang="en-US" sz="2800" spc="-75" dirty="0" err="1">
                <a:solidFill>
                  <a:srgbClr val="424241"/>
                </a:solidFill>
                <a:ea typeface="Pretendard SemiBold"/>
              </a:rPr>
              <a:t>마이에듀케이션만의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차별화된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맞춤형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교육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35354" y="2895666"/>
            <a:ext cx="10439337" cy="75245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40269"/>
              </a:lnSpc>
            </a:pP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마이에듀케이션은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대학생을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위한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다양한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프로그램을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운영합니다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외국어를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비롯하여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 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학년별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,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역량강화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,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자기관리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프로그램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등을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개발하여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대학생들의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성장을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돕기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위해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맞춤형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교육을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424241"/>
                </a:solidFill>
                <a:ea typeface="Pretendard Medium"/>
              </a:rPr>
              <a:t>진행합니다</a:t>
            </a:r>
            <a:r>
              <a:rPr lang="en-US" sz="2400">
                <a:solidFill>
                  <a:srgbClr val="424241"/>
                </a:solidFill>
                <a:latin typeface="Pretendard Medium"/>
              </a:rPr>
              <a:t>.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36FD810-3F0B-ED06-B86B-FA760FD82CF5}"/>
              </a:ext>
            </a:extLst>
          </p:cNvPr>
          <p:cNvGrpSpPr/>
          <p:nvPr/>
        </p:nvGrpSpPr>
        <p:grpSpPr>
          <a:xfrm>
            <a:off x="519113" y="546100"/>
            <a:ext cx="3339668" cy="428627"/>
            <a:chOff x="519113" y="546100"/>
            <a:chExt cx="3339668" cy="428627"/>
          </a:xfrm>
        </p:grpSpPr>
        <p:pic>
          <p:nvPicPr>
            <p:cNvPr id="10" name="Picture 13">
              <a:extLst>
                <a:ext uri="{FF2B5EF4-FFF2-40B4-BE49-F238E27FC236}">
                  <a16:creationId xmlns:a16="http://schemas.microsoft.com/office/drawing/2014/main" id="{3643E08E-C30C-4C93-244E-AAFEF2A51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113" y="622312"/>
              <a:ext cx="76198" cy="352415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D94A370D-1E99-F83E-24A2-CC67BBEFB819}"/>
                </a:ext>
              </a:extLst>
            </p:cNvPr>
            <p:cNvSpPr txBox="1"/>
            <p:nvPr/>
          </p:nvSpPr>
          <p:spPr>
            <a:xfrm>
              <a:off x="629896" y="5461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2.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교육현황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69330" y="3376021"/>
            <a:ext cx="8261997" cy="4473739"/>
            <a:chOff x="0" y="0"/>
            <a:chExt cx="3869376" cy="20952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69376" cy="2095205"/>
            </a:xfrm>
            <a:custGeom>
              <a:avLst/>
              <a:gdLst/>
              <a:ahLst/>
              <a:cxnLst/>
              <a:rect l="l" t="t" r="r" b="b"/>
              <a:pathLst>
                <a:path w="3869376" h="2095205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2080594"/>
                  </a:lnTo>
                  <a:cubicBezTo>
                    <a:pt x="3869376" y="2088664"/>
                    <a:pt x="3862835" y="2095205"/>
                    <a:pt x="3854765" y="2095205"/>
                  </a:cubicBezTo>
                  <a:lnTo>
                    <a:pt x="14611" y="2095205"/>
                  </a:lnTo>
                  <a:cubicBezTo>
                    <a:pt x="10736" y="2095205"/>
                    <a:pt x="7020" y="2093666"/>
                    <a:pt x="4279" y="2090926"/>
                  </a:cubicBezTo>
                  <a:cubicBezTo>
                    <a:pt x="1539" y="2088186"/>
                    <a:pt x="0" y="2084469"/>
                    <a:pt x="0" y="2080594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A9F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 sz="1871" dirty="0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3869376" cy="2104730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 dirty="0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78985" y="3376021"/>
            <a:ext cx="8261997" cy="4473739"/>
            <a:chOff x="0" y="0"/>
            <a:chExt cx="3869376" cy="20952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869376" cy="2095205"/>
            </a:xfrm>
            <a:custGeom>
              <a:avLst/>
              <a:gdLst/>
              <a:ahLst/>
              <a:cxnLst/>
              <a:rect l="l" t="t" r="r" b="b"/>
              <a:pathLst>
                <a:path w="3869376" h="2095205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2080594"/>
                  </a:lnTo>
                  <a:cubicBezTo>
                    <a:pt x="3869376" y="2088664"/>
                    <a:pt x="3862835" y="2095205"/>
                    <a:pt x="3854765" y="2095205"/>
                  </a:cubicBezTo>
                  <a:lnTo>
                    <a:pt x="14611" y="2095205"/>
                  </a:lnTo>
                  <a:cubicBezTo>
                    <a:pt x="10736" y="2095205"/>
                    <a:pt x="7020" y="2093666"/>
                    <a:pt x="4279" y="2090926"/>
                  </a:cubicBezTo>
                  <a:cubicBezTo>
                    <a:pt x="1539" y="2088186"/>
                    <a:pt x="0" y="2084469"/>
                    <a:pt x="0" y="2080594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A9F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3869376" cy="2104730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sp>
        <p:nvSpPr>
          <p:cNvPr id="10" name="AutoShape 10"/>
          <p:cNvSpPr/>
          <p:nvPr/>
        </p:nvSpPr>
        <p:spPr>
          <a:xfrm>
            <a:off x="1297938" y="4887132"/>
            <a:ext cx="7804782" cy="0"/>
          </a:xfrm>
          <a:prstGeom prst="line">
            <a:avLst/>
          </a:prstGeom>
          <a:ln w="9525" cap="flat">
            <a:solidFill>
              <a:srgbClr val="15A9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9907592" y="4887132"/>
            <a:ext cx="7804782" cy="0"/>
          </a:xfrm>
          <a:prstGeom prst="line">
            <a:avLst/>
          </a:prstGeom>
          <a:ln w="9525" cap="flat">
            <a:solidFill>
              <a:srgbClr val="15A9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69330" y="8054264"/>
            <a:ext cx="8261997" cy="1446337"/>
            <a:chOff x="0" y="0"/>
            <a:chExt cx="3869376" cy="6773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69376" cy="677369"/>
            </a:xfrm>
            <a:custGeom>
              <a:avLst/>
              <a:gdLst/>
              <a:ahLst/>
              <a:cxnLst/>
              <a:rect l="l" t="t" r="r" b="b"/>
              <a:pathLst>
                <a:path w="3869376" h="677369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662758"/>
                  </a:lnTo>
                  <a:cubicBezTo>
                    <a:pt x="3869376" y="670827"/>
                    <a:pt x="3862835" y="677369"/>
                    <a:pt x="3854765" y="677369"/>
                  </a:cubicBezTo>
                  <a:lnTo>
                    <a:pt x="14611" y="677369"/>
                  </a:lnTo>
                  <a:cubicBezTo>
                    <a:pt x="10736" y="677369"/>
                    <a:pt x="7020" y="675830"/>
                    <a:pt x="4279" y="673089"/>
                  </a:cubicBezTo>
                  <a:cubicBezTo>
                    <a:pt x="1539" y="670349"/>
                    <a:pt x="0" y="666633"/>
                    <a:pt x="0" y="662758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4113B"/>
            </a:solidFill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3869376" cy="686894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78985" y="8054264"/>
            <a:ext cx="8261997" cy="1446337"/>
            <a:chOff x="0" y="0"/>
            <a:chExt cx="3869376" cy="6773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869376" cy="677369"/>
            </a:xfrm>
            <a:custGeom>
              <a:avLst/>
              <a:gdLst/>
              <a:ahLst/>
              <a:cxnLst/>
              <a:rect l="l" t="t" r="r" b="b"/>
              <a:pathLst>
                <a:path w="3869376" h="677369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662758"/>
                  </a:lnTo>
                  <a:cubicBezTo>
                    <a:pt x="3869376" y="670827"/>
                    <a:pt x="3862835" y="677369"/>
                    <a:pt x="3854765" y="677369"/>
                  </a:cubicBezTo>
                  <a:lnTo>
                    <a:pt x="14611" y="677369"/>
                  </a:lnTo>
                  <a:cubicBezTo>
                    <a:pt x="10736" y="677369"/>
                    <a:pt x="7020" y="675830"/>
                    <a:pt x="4279" y="673089"/>
                  </a:cubicBezTo>
                  <a:cubicBezTo>
                    <a:pt x="1539" y="670349"/>
                    <a:pt x="0" y="666633"/>
                    <a:pt x="0" y="662758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4113B"/>
            </a:solidFill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869376" cy="686894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1593236" y="8512351"/>
            <a:ext cx="532606" cy="530165"/>
          </a:xfrm>
          <a:custGeom>
            <a:avLst/>
            <a:gdLst/>
            <a:ahLst/>
            <a:cxnLst/>
            <a:rect l="l" t="t" r="r" b="b"/>
            <a:pathLst>
              <a:path w="512369" h="510021">
                <a:moveTo>
                  <a:pt x="0" y="0"/>
                </a:moveTo>
                <a:lnTo>
                  <a:pt x="512370" y="0"/>
                </a:lnTo>
                <a:lnTo>
                  <a:pt x="512370" y="510021"/>
                </a:lnTo>
                <a:lnTo>
                  <a:pt x="0" y="510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202892" y="8512351"/>
            <a:ext cx="532606" cy="530165"/>
          </a:xfrm>
          <a:custGeom>
            <a:avLst/>
            <a:gdLst/>
            <a:ahLst/>
            <a:cxnLst/>
            <a:rect l="l" t="t" r="r" b="b"/>
            <a:pathLst>
              <a:path w="512369" h="510021">
                <a:moveTo>
                  <a:pt x="0" y="0"/>
                </a:moveTo>
                <a:lnTo>
                  <a:pt x="512369" y="0"/>
                </a:lnTo>
                <a:lnTo>
                  <a:pt x="512369" y="510021"/>
                </a:lnTo>
                <a:lnTo>
                  <a:pt x="0" y="510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07220" y="3872259"/>
            <a:ext cx="6786217" cy="55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2"/>
              </a:lnSpc>
            </a:pPr>
            <a:r>
              <a:rPr lang="en-US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"/>
              </a:rPr>
              <a:t>토</a:t>
            </a:r>
            <a:r>
              <a:rPr lang="ko-KR" altLang="en-US" sz="3509" b="1" dirty="0" err="1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"/>
              </a:rPr>
              <a:t>익</a:t>
            </a:r>
            <a:r>
              <a:rPr lang="en-US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"/>
              </a:rPr>
              <a:t> / G-TELP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16876" y="3872259"/>
            <a:ext cx="6786217" cy="55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2"/>
              </a:lnSpc>
            </a:pPr>
            <a:r>
              <a:rPr lang="ko-KR" altLang="en-US" sz="3509" b="1" dirty="0" err="1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 Bold"/>
              </a:rPr>
              <a:t>오픽</a:t>
            </a:r>
            <a:r>
              <a:rPr lang="en-US" altLang="ko-KR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 Bold"/>
              </a:rPr>
              <a:t> / </a:t>
            </a:r>
            <a:r>
              <a:rPr lang="ko-KR" altLang="en-US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 Bold"/>
              </a:rPr>
              <a:t>토익 </a:t>
            </a:r>
            <a:r>
              <a:rPr lang="ko-KR" altLang="en-US" sz="3509" b="1" dirty="0" err="1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 Bold"/>
              </a:rPr>
              <a:t>스피킹</a:t>
            </a:r>
            <a:endParaRPr lang="en-US" sz="3509" b="1" dirty="0">
              <a:solidFill>
                <a:srgbClr val="454444"/>
              </a:solidFill>
              <a:latin typeface="Pretendard Medium" panose="020B0600000101010101" charset="-127"/>
              <a:ea typeface="Pretendard Medium" panose="020B0600000101010101" charset="-127"/>
              <a:sym typeface="Nanum Square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037556" y="8242300"/>
            <a:ext cx="6883183" cy="1011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5"/>
              </a:lnSpc>
            </a:pPr>
            <a:r>
              <a:rPr lang="ko-KR" altLang="en-US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맞춤형 수업과 실전 관리로 </a:t>
            </a:r>
            <a:r>
              <a:rPr lang="en-US" altLang="ko-KR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150</a:t>
            </a:r>
            <a:r>
              <a:rPr lang="ko-KR" altLang="en-US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점 이상 향상 및 </a:t>
            </a:r>
            <a:r>
              <a:rPr lang="en-US" altLang="ko-KR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900</a:t>
            </a:r>
            <a:r>
              <a:rPr lang="ko-KR" altLang="en-US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점 이상 고득점자 다수 배출</a:t>
            </a:r>
            <a:endParaRPr lang="ko-KR" altLang="en-US" sz="2629" b="1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  <a:cs typeface="Nanum Square Bold"/>
              <a:sym typeface="Nanum Square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114314" y="8242300"/>
            <a:ext cx="6468042" cy="10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5"/>
              </a:lnSpc>
            </a:pPr>
            <a:r>
              <a:rPr lang="ko-KR" altLang="en-US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밀착 피드백 기반 대면 수업으로 </a:t>
            </a:r>
            <a:r>
              <a:rPr lang="en-US" altLang="ko-KR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OPIC·TS </a:t>
            </a:r>
            <a:r>
              <a:rPr lang="ko-KR" altLang="en-US" sz="28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고득점자 다수 배출 및 실전 말하기 역량 강화</a:t>
            </a:r>
            <a:endParaRPr lang="en-US" sz="2629" b="1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  <a:cs typeface="Nanum Square Bold"/>
              <a:sym typeface="Nanum Square Bold"/>
            </a:endParaRPr>
          </a:p>
        </p:txBody>
      </p:sp>
      <p:pic>
        <p:nvPicPr>
          <p:cNvPr id="28" name="Picture 23">
            <a:extLst>
              <a:ext uri="{FF2B5EF4-FFF2-40B4-BE49-F238E27FC236}">
                <a16:creationId xmlns:a16="http://schemas.microsoft.com/office/drawing/2014/main" id="{35DFDC34-3D93-57C6-0A18-C6F430AA6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3" y="1498707"/>
            <a:ext cx="18053845" cy="1285839"/>
          </a:xfrm>
          <a:prstGeom prst="rect">
            <a:avLst/>
          </a:prstGeom>
        </p:spPr>
      </p:pic>
      <p:pic>
        <p:nvPicPr>
          <p:cNvPr id="29" name="Picture 24">
            <a:extLst>
              <a:ext uri="{FF2B5EF4-FFF2-40B4-BE49-F238E27FC236}">
                <a16:creationId xmlns:a16="http://schemas.microsoft.com/office/drawing/2014/main" id="{45359881-784A-A927-920C-73F7850FCBC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2000"/>
          </a:blip>
          <a:stretch>
            <a:fillRect/>
          </a:stretch>
        </p:blipFill>
        <p:spPr>
          <a:xfrm>
            <a:off x="519113" y="1489181"/>
            <a:ext cx="18130043" cy="1295364"/>
          </a:xfrm>
          <a:prstGeom prst="rect">
            <a:avLst/>
          </a:prstGeom>
        </p:spPr>
      </p:pic>
      <p:sp>
        <p:nvSpPr>
          <p:cNvPr id="30" name="TextBox 26">
            <a:extLst>
              <a:ext uri="{FF2B5EF4-FFF2-40B4-BE49-F238E27FC236}">
                <a16:creationId xmlns:a16="http://schemas.microsoft.com/office/drawing/2014/main" id="{4A858955-70A9-9397-0329-40B3B32668E5}"/>
              </a:ext>
            </a:extLst>
          </p:cNvPr>
          <p:cNvSpPr txBox="1"/>
          <p:nvPr/>
        </p:nvSpPr>
        <p:spPr>
          <a:xfrm>
            <a:off x="2115311" y="2117814"/>
            <a:ext cx="14479425" cy="40956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4000" spc="-75" dirty="0">
                <a:solidFill>
                  <a:srgbClr val="424241"/>
                </a:solidFill>
                <a:latin typeface="Pretendard SemiBold"/>
                <a:ea typeface="Pretendard Medium" panose="020B0600000101010101" charset="-127"/>
              </a:rPr>
              <a:t>외국어 역량의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단계별</a:t>
            </a:r>
            <a:r>
              <a:rPr lang="ko-KR" altLang="en-US" sz="4000" spc="-75" dirty="0">
                <a:solidFill>
                  <a:srgbClr val="424241"/>
                </a:solidFill>
                <a:latin typeface="Pretendard SemiBold"/>
                <a:ea typeface="Pretendard Medium" panose="020B0600000101010101" charset="-127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성장을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위한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, 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맞춤형</a:t>
            </a:r>
            <a:r>
              <a:rPr lang="en-US" sz="4000" spc="-75" dirty="0">
                <a:solidFill>
                  <a:srgbClr val="FD6F22"/>
                </a:solidFill>
                <a:latin typeface="Pretendard Black"/>
              </a:rPr>
              <a:t> 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교육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52793107-7271-D7B3-66C7-B3007EB9DFD7}"/>
              </a:ext>
            </a:extLst>
          </p:cNvPr>
          <p:cNvSpPr txBox="1"/>
          <p:nvPr/>
        </p:nvSpPr>
        <p:spPr>
          <a:xfrm>
            <a:off x="2908644" y="1689100"/>
            <a:ext cx="12692217" cy="2666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  <a:r>
              <a:rPr lang="ko-KR" altLang="en-US" sz="2800" spc="-75" dirty="0" err="1">
                <a:solidFill>
                  <a:srgbClr val="424241"/>
                </a:solidFill>
                <a:ea typeface="Pretendard SemiBold"/>
              </a:rPr>
              <a:t>마이에듀케이션만의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차별화된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맞춤형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교육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35C66D-14CE-DEC1-5978-35E1323824C2}"/>
              </a:ext>
            </a:extLst>
          </p:cNvPr>
          <p:cNvSpPr txBox="1"/>
          <p:nvPr/>
        </p:nvSpPr>
        <p:spPr>
          <a:xfrm>
            <a:off x="1442396" y="5168117"/>
            <a:ext cx="7515863" cy="2242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레벨 진단 후 수준별 맞춤형 수업 구성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(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초급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~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고급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주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5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일 정규수업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+ 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자율학습 </a:t>
            </a: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트래킹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+ 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실전 </a:t>
            </a: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모의토익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 운영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전문 강사진과 학습매니저의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1:1 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성과관리 제공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기숙형 몰입형 운영 또는 통학형 수업 모두 가능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904D0E-2311-C27C-B86F-D8AA82D8FBC5}"/>
              </a:ext>
            </a:extLst>
          </p:cNvPr>
          <p:cNvSpPr txBox="1"/>
          <p:nvPr/>
        </p:nvSpPr>
        <p:spPr>
          <a:xfrm>
            <a:off x="10952956" y="5168117"/>
            <a:ext cx="5903618" cy="2242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OPIC AL, </a:t>
            </a: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토익스피킹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7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급 이상 성과 다수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실전형 녹음 훈련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+ 1:1 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피드백 시스템 운영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비즈니스 회화 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+ 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발표 스킬까지 통합 교육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공공기관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·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기업 면접 대응 스크립트 커버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085CBC-C671-B7BB-995F-433A214BFA38}"/>
              </a:ext>
            </a:extLst>
          </p:cNvPr>
          <p:cNvGrpSpPr/>
          <p:nvPr/>
        </p:nvGrpSpPr>
        <p:grpSpPr>
          <a:xfrm>
            <a:off x="519113" y="546100"/>
            <a:ext cx="3339668" cy="428627"/>
            <a:chOff x="519113" y="546100"/>
            <a:chExt cx="3339668" cy="428627"/>
          </a:xfrm>
        </p:grpSpPr>
        <p:pic>
          <p:nvPicPr>
            <p:cNvPr id="27" name="Picture 13">
              <a:extLst>
                <a:ext uri="{FF2B5EF4-FFF2-40B4-BE49-F238E27FC236}">
                  <a16:creationId xmlns:a16="http://schemas.microsoft.com/office/drawing/2014/main" id="{2A0E3312-9CD0-1234-D7A1-3F42AE727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113" y="622312"/>
              <a:ext cx="76198" cy="352415"/>
            </a:xfrm>
            <a:prstGeom prst="rect">
              <a:avLst/>
            </a:prstGeom>
          </p:spPr>
        </p:pic>
        <p:sp>
          <p:nvSpPr>
            <p:cNvPr id="2" name="TextBox 10">
              <a:extLst>
                <a:ext uri="{FF2B5EF4-FFF2-40B4-BE49-F238E27FC236}">
                  <a16:creationId xmlns:a16="http://schemas.microsoft.com/office/drawing/2014/main" id="{5D43E15C-D353-E8EA-D0BD-82EA5B52B47D}"/>
                </a:ext>
              </a:extLst>
            </p:cNvPr>
            <p:cNvSpPr txBox="1"/>
            <p:nvPr/>
          </p:nvSpPr>
          <p:spPr>
            <a:xfrm>
              <a:off x="629896" y="5461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2.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교육현황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46F76-2F46-81E2-0F49-AF3FB7FF8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DE40CBCD-53A3-2E82-32B6-934B9E12D150}"/>
              </a:ext>
            </a:extLst>
          </p:cNvPr>
          <p:cNvGrpSpPr/>
          <p:nvPr/>
        </p:nvGrpSpPr>
        <p:grpSpPr>
          <a:xfrm>
            <a:off x="1069330" y="3376021"/>
            <a:ext cx="8261997" cy="4473739"/>
            <a:chOff x="0" y="0"/>
            <a:chExt cx="3869376" cy="209520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A61AC11-C8F5-374C-CB68-B335BB48FA26}"/>
                </a:ext>
              </a:extLst>
            </p:cNvPr>
            <p:cNvSpPr/>
            <p:nvPr/>
          </p:nvSpPr>
          <p:spPr>
            <a:xfrm>
              <a:off x="0" y="0"/>
              <a:ext cx="3869376" cy="2095205"/>
            </a:xfrm>
            <a:custGeom>
              <a:avLst/>
              <a:gdLst/>
              <a:ahLst/>
              <a:cxnLst/>
              <a:rect l="l" t="t" r="r" b="b"/>
              <a:pathLst>
                <a:path w="3869376" h="2095205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2080594"/>
                  </a:lnTo>
                  <a:cubicBezTo>
                    <a:pt x="3869376" y="2088664"/>
                    <a:pt x="3862835" y="2095205"/>
                    <a:pt x="3854765" y="2095205"/>
                  </a:cubicBezTo>
                  <a:lnTo>
                    <a:pt x="14611" y="2095205"/>
                  </a:lnTo>
                  <a:cubicBezTo>
                    <a:pt x="10736" y="2095205"/>
                    <a:pt x="7020" y="2093666"/>
                    <a:pt x="4279" y="2090926"/>
                  </a:cubicBezTo>
                  <a:cubicBezTo>
                    <a:pt x="1539" y="2088186"/>
                    <a:pt x="0" y="2084469"/>
                    <a:pt x="0" y="2080594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A9F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21215D6-C3F7-6798-808B-6033B571FCF8}"/>
                </a:ext>
              </a:extLst>
            </p:cNvPr>
            <p:cNvSpPr txBox="1"/>
            <p:nvPr/>
          </p:nvSpPr>
          <p:spPr>
            <a:xfrm>
              <a:off x="0" y="-9525"/>
              <a:ext cx="3869376" cy="2104730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FF67546C-DD70-D0E1-A998-78BAB186CA71}"/>
              </a:ext>
            </a:extLst>
          </p:cNvPr>
          <p:cNvGrpSpPr/>
          <p:nvPr/>
        </p:nvGrpSpPr>
        <p:grpSpPr>
          <a:xfrm>
            <a:off x="9678985" y="3376021"/>
            <a:ext cx="8261997" cy="4473739"/>
            <a:chOff x="0" y="0"/>
            <a:chExt cx="3869376" cy="209520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05C2DD7-8E9A-085E-773F-EDD1BFBE27B1}"/>
                </a:ext>
              </a:extLst>
            </p:cNvPr>
            <p:cNvSpPr/>
            <p:nvPr/>
          </p:nvSpPr>
          <p:spPr>
            <a:xfrm>
              <a:off x="0" y="0"/>
              <a:ext cx="3869376" cy="2095205"/>
            </a:xfrm>
            <a:custGeom>
              <a:avLst/>
              <a:gdLst/>
              <a:ahLst/>
              <a:cxnLst/>
              <a:rect l="l" t="t" r="r" b="b"/>
              <a:pathLst>
                <a:path w="3869376" h="2095205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2080594"/>
                  </a:lnTo>
                  <a:cubicBezTo>
                    <a:pt x="3869376" y="2088664"/>
                    <a:pt x="3862835" y="2095205"/>
                    <a:pt x="3854765" y="2095205"/>
                  </a:cubicBezTo>
                  <a:lnTo>
                    <a:pt x="14611" y="2095205"/>
                  </a:lnTo>
                  <a:cubicBezTo>
                    <a:pt x="10736" y="2095205"/>
                    <a:pt x="7020" y="2093666"/>
                    <a:pt x="4279" y="2090926"/>
                  </a:cubicBezTo>
                  <a:cubicBezTo>
                    <a:pt x="1539" y="2088186"/>
                    <a:pt x="0" y="2084469"/>
                    <a:pt x="0" y="2080594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5A9F1"/>
              </a:solidFill>
              <a:prstDash val="solid"/>
              <a:miter/>
            </a:ln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85D328F5-DC94-30FC-6D02-A377254A1E84}"/>
                </a:ext>
              </a:extLst>
            </p:cNvPr>
            <p:cNvSpPr txBox="1"/>
            <p:nvPr/>
          </p:nvSpPr>
          <p:spPr>
            <a:xfrm>
              <a:off x="0" y="-9525"/>
              <a:ext cx="3869376" cy="2104730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sp>
        <p:nvSpPr>
          <p:cNvPr id="10" name="AutoShape 10">
            <a:extLst>
              <a:ext uri="{FF2B5EF4-FFF2-40B4-BE49-F238E27FC236}">
                <a16:creationId xmlns:a16="http://schemas.microsoft.com/office/drawing/2014/main" id="{B8413FD0-27FF-A15E-C375-175C82C7AB9D}"/>
              </a:ext>
            </a:extLst>
          </p:cNvPr>
          <p:cNvSpPr/>
          <p:nvPr/>
        </p:nvSpPr>
        <p:spPr>
          <a:xfrm>
            <a:off x="1297938" y="4887132"/>
            <a:ext cx="7804782" cy="0"/>
          </a:xfrm>
          <a:prstGeom prst="line">
            <a:avLst/>
          </a:prstGeom>
          <a:ln w="9525" cap="flat">
            <a:solidFill>
              <a:srgbClr val="15A9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A3499DA5-4BBD-A9E2-9D88-5D85A24A8849}"/>
              </a:ext>
            </a:extLst>
          </p:cNvPr>
          <p:cNvSpPr/>
          <p:nvPr/>
        </p:nvSpPr>
        <p:spPr>
          <a:xfrm>
            <a:off x="9907592" y="4887132"/>
            <a:ext cx="7804782" cy="0"/>
          </a:xfrm>
          <a:prstGeom prst="line">
            <a:avLst/>
          </a:prstGeom>
          <a:ln w="9525" cap="flat">
            <a:solidFill>
              <a:srgbClr val="15A9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FDB1D6A-443B-21B4-64C3-76AADF4E2544}"/>
              </a:ext>
            </a:extLst>
          </p:cNvPr>
          <p:cNvGrpSpPr/>
          <p:nvPr/>
        </p:nvGrpSpPr>
        <p:grpSpPr>
          <a:xfrm>
            <a:off x="1069330" y="8054264"/>
            <a:ext cx="8261997" cy="1446337"/>
            <a:chOff x="0" y="0"/>
            <a:chExt cx="3869376" cy="677369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E62E264-21B5-33F6-691A-7E31E2079595}"/>
                </a:ext>
              </a:extLst>
            </p:cNvPr>
            <p:cNvSpPr/>
            <p:nvPr/>
          </p:nvSpPr>
          <p:spPr>
            <a:xfrm>
              <a:off x="0" y="0"/>
              <a:ext cx="3869376" cy="677369"/>
            </a:xfrm>
            <a:custGeom>
              <a:avLst/>
              <a:gdLst/>
              <a:ahLst/>
              <a:cxnLst/>
              <a:rect l="l" t="t" r="r" b="b"/>
              <a:pathLst>
                <a:path w="3869376" h="677369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662758"/>
                  </a:lnTo>
                  <a:cubicBezTo>
                    <a:pt x="3869376" y="670827"/>
                    <a:pt x="3862835" y="677369"/>
                    <a:pt x="3854765" y="677369"/>
                  </a:cubicBezTo>
                  <a:lnTo>
                    <a:pt x="14611" y="677369"/>
                  </a:lnTo>
                  <a:cubicBezTo>
                    <a:pt x="10736" y="677369"/>
                    <a:pt x="7020" y="675830"/>
                    <a:pt x="4279" y="673089"/>
                  </a:cubicBezTo>
                  <a:cubicBezTo>
                    <a:pt x="1539" y="670349"/>
                    <a:pt x="0" y="666633"/>
                    <a:pt x="0" y="662758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4113B"/>
            </a:solidFill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E9456F96-BC01-4AD3-850A-159E29B4E8A2}"/>
                </a:ext>
              </a:extLst>
            </p:cNvPr>
            <p:cNvSpPr txBox="1"/>
            <p:nvPr/>
          </p:nvSpPr>
          <p:spPr>
            <a:xfrm>
              <a:off x="0" y="-9525"/>
              <a:ext cx="3869376" cy="686894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16E036EE-F415-16A2-AD51-D90AA9CAF2A3}"/>
              </a:ext>
            </a:extLst>
          </p:cNvPr>
          <p:cNvGrpSpPr/>
          <p:nvPr/>
        </p:nvGrpSpPr>
        <p:grpSpPr>
          <a:xfrm>
            <a:off x="9678985" y="8054264"/>
            <a:ext cx="8261997" cy="1446337"/>
            <a:chOff x="0" y="0"/>
            <a:chExt cx="3869376" cy="67736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AC3F04C-BF29-2BA6-D8C8-311050CF5948}"/>
                </a:ext>
              </a:extLst>
            </p:cNvPr>
            <p:cNvSpPr/>
            <p:nvPr/>
          </p:nvSpPr>
          <p:spPr>
            <a:xfrm>
              <a:off x="0" y="0"/>
              <a:ext cx="3869376" cy="677369"/>
            </a:xfrm>
            <a:custGeom>
              <a:avLst/>
              <a:gdLst/>
              <a:ahLst/>
              <a:cxnLst/>
              <a:rect l="l" t="t" r="r" b="b"/>
              <a:pathLst>
                <a:path w="3869376" h="677369">
                  <a:moveTo>
                    <a:pt x="14611" y="0"/>
                  </a:moveTo>
                  <a:lnTo>
                    <a:pt x="3854765" y="0"/>
                  </a:lnTo>
                  <a:cubicBezTo>
                    <a:pt x="3858640" y="0"/>
                    <a:pt x="3862357" y="1539"/>
                    <a:pt x="3865097" y="4279"/>
                  </a:cubicBezTo>
                  <a:cubicBezTo>
                    <a:pt x="3867837" y="7020"/>
                    <a:pt x="3869376" y="10736"/>
                    <a:pt x="3869376" y="14611"/>
                  </a:cubicBezTo>
                  <a:lnTo>
                    <a:pt x="3869376" y="662758"/>
                  </a:lnTo>
                  <a:cubicBezTo>
                    <a:pt x="3869376" y="670827"/>
                    <a:pt x="3862835" y="677369"/>
                    <a:pt x="3854765" y="677369"/>
                  </a:cubicBezTo>
                  <a:lnTo>
                    <a:pt x="14611" y="677369"/>
                  </a:lnTo>
                  <a:cubicBezTo>
                    <a:pt x="10736" y="677369"/>
                    <a:pt x="7020" y="675830"/>
                    <a:pt x="4279" y="673089"/>
                  </a:cubicBezTo>
                  <a:cubicBezTo>
                    <a:pt x="1539" y="670349"/>
                    <a:pt x="0" y="666633"/>
                    <a:pt x="0" y="662758"/>
                  </a:cubicBezTo>
                  <a:lnTo>
                    <a:pt x="0" y="14611"/>
                  </a:lnTo>
                  <a:cubicBezTo>
                    <a:pt x="0" y="6542"/>
                    <a:pt x="6542" y="0"/>
                    <a:pt x="14611" y="0"/>
                  </a:cubicBezTo>
                  <a:close/>
                </a:path>
              </a:pathLst>
            </a:custGeom>
            <a:solidFill>
              <a:srgbClr val="04113B"/>
            </a:solidFill>
          </p:spPr>
          <p:txBody>
            <a:bodyPr/>
            <a:lstStyle/>
            <a:p>
              <a:endParaRPr lang="ko-KR" altLang="en-US"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899E49E-25AD-0EF9-0E53-609C2AE81B59}"/>
                </a:ext>
              </a:extLst>
            </p:cNvPr>
            <p:cNvSpPr txBox="1"/>
            <p:nvPr/>
          </p:nvSpPr>
          <p:spPr>
            <a:xfrm>
              <a:off x="0" y="-9525"/>
              <a:ext cx="3869376" cy="686894"/>
            </a:xfrm>
            <a:prstGeom prst="rect">
              <a:avLst/>
            </a:prstGeom>
          </p:spPr>
          <p:txBody>
            <a:bodyPr lIns="52806" tIns="52806" rIns="52806" bIns="52806" rtlCol="0" anchor="ctr"/>
            <a:lstStyle/>
            <a:p>
              <a:pPr algn="ctr">
                <a:lnSpc>
                  <a:spcPts val="2523"/>
                </a:lnSpc>
              </a:pPr>
              <a:endParaRPr sz="1871"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7598A7C9-D1D4-5371-BB39-5AB0029AA258}"/>
              </a:ext>
            </a:extLst>
          </p:cNvPr>
          <p:cNvSpPr/>
          <p:nvPr/>
        </p:nvSpPr>
        <p:spPr>
          <a:xfrm>
            <a:off x="1275556" y="8512351"/>
            <a:ext cx="532606" cy="530165"/>
          </a:xfrm>
          <a:custGeom>
            <a:avLst/>
            <a:gdLst/>
            <a:ahLst/>
            <a:cxnLst/>
            <a:rect l="l" t="t" r="r" b="b"/>
            <a:pathLst>
              <a:path w="512369" h="510021">
                <a:moveTo>
                  <a:pt x="0" y="0"/>
                </a:moveTo>
                <a:lnTo>
                  <a:pt x="512370" y="0"/>
                </a:lnTo>
                <a:lnTo>
                  <a:pt x="512370" y="510021"/>
                </a:lnTo>
                <a:lnTo>
                  <a:pt x="0" y="510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6AD0B77E-E597-CA3C-FBAC-45369AF7BFDB}"/>
              </a:ext>
            </a:extLst>
          </p:cNvPr>
          <p:cNvSpPr/>
          <p:nvPr/>
        </p:nvSpPr>
        <p:spPr>
          <a:xfrm>
            <a:off x="9886156" y="8512351"/>
            <a:ext cx="532606" cy="530165"/>
          </a:xfrm>
          <a:custGeom>
            <a:avLst/>
            <a:gdLst/>
            <a:ahLst/>
            <a:cxnLst/>
            <a:rect l="l" t="t" r="r" b="b"/>
            <a:pathLst>
              <a:path w="512369" h="510021">
                <a:moveTo>
                  <a:pt x="0" y="0"/>
                </a:moveTo>
                <a:lnTo>
                  <a:pt x="512369" y="0"/>
                </a:lnTo>
                <a:lnTo>
                  <a:pt x="512369" y="510021"/>
                </a:lnTo>
                <a:lnTo>
                  <a:pt x="0" y="510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sz="1871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38D49A5-75B1-161D-8952-37C1032C2018}"/>
              </a:ext>
            </a:extLst>
          </p:cNvPr>
          <p:cNvSpPr txBox="1"/>
          <p:nvPr/>
        </p:nvSpPr>
        <p:spPr>
          <a:xfrm>
            <a:off x="1807220" y="3872259"/>
            <a:ext cx="6786217" cy="55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2"/>
              </a:lnSpc>
            </a:pPr>
            <a:r>
              <a:rPr lang="ko-KR" altLang="en-US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sym typeface="Nanum Square"/>
              </a:rPr>
              <a:t>원어민 회화</a:t>
            </a:r>
            <a:endParaRPr lang="en-US" sz="3509" b="1" dirty="0">
              <a:solidFill>
                <a:srgbClr val="454444"/>
              </a:solidFill>
              <a:latin typeface="Pretendard Medium" panose="020B0600000101010101" charset="-127"/>
              <a:ea typeface="Pretendard Medium" panose="020B0600000101010101" charset="-127"/>
              <a:sym typeface="Nanum Square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658C25F-DF60-EE89-2A78-D16E9F863CDA}"/>
              </a:ext>
            </a:extLst>
          </p:cNvPr>
          <p:cNvSpPr txBox="1"/>
          <p:nvPr/>
        </p:nvSpPr>
        <p:spPr>
          <a:xfrm>
            <a:off x="10416876" y="3872259"/>
            <a:ext cx="6786217" cy="55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2"/>
              </a:lnSpc>
            </a:pPr>
            <a:r>
              <a:rPr lang="ko-KR" altLang="en-US" sz="3509" b="1" dirty="0">
                <a:solidFill>
                  <a:srgbClr val="454444"/>
                </a:solidFill>
                <a:latin typeface="Pretendard Medium" panose="020B0600000101010101" charset="-127"/>
                <a:ea typeface="Pretendard Medium" panose="020B0600000101010101" charset="-127"/>
                <a:cs typeface="Nanum Square Bold"/>
                <a:sym typeface="Nanum Square Bold"/>
              </a:rPr>
              <a:t>해외취업프로그램</a:t>
            </a:r>
            <a:endParaRPr lang="en-US" sz="3509" b="1" dirty="0">
              <a:solidFill>
                <a:srgbClr val="454444"/>
              </a:solidFill>
              <a:latin typeface="Pretendard Medium" panose="020B0600000101010101" charset="-127"/>
              <a:ea typeface="Pretendard Medium" panose="020B0600000101010101" charset="-127"/>
              <a:cs typeface="Nanum Square Bold"/>
              <a:sym typeface="Nanum Square Bold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8225832A-3F9D-F05A-FEDD-72C55A953BBF}"/>
              </a:ext>
            </a:extLst>
          </p:cNvPr>
          <p:cNvSpPr txBox="1"/>
          <p:nvPr/>
        </p:nvSpPr>
        <p:spPr>
          <a:xfrm>
            <a:off x="1732756" y="8240512"/>
            <a:ext cx="7407090" cy="9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5"/>
              </a:lnSpc>
            </a:pPr>
            <a:r>
              <a:rPr lang="ko-KR" altLang="en-US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실전 회화 중심의 소규모 수업과 발화 피드백으로</a:t>
            </a:r>
            <a:br>
              <a:rPr lang="ko-KR" altLang="en-US" sz="24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실생활</a:t>
            </a:r>
            <a:r>
              <a:rPr lang="en-US" altLang="ko-KR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·</a:t>
            </a:r>
            <a:r>
              <a:rPr lang="ko-KR" altLang="en-US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취업 면접까지 대응 가능한 영어 말하기 자신감 향상</a:t>
            </a:r>
            <a:endParaRPr lang="en-US" sz="2400" b="1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  <a:cs typeface="Nanum Square Bold"/>
              <a:sym typeface="Nanum Square Bold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76E2C98-928A-9484-7F08-504B30226716}"/>
              </a:ext>
            </a:extLst>
          </p:cNvPr>
          <p:cNvSpPr txBox="1"/>
          <p:nvPr/>
        </p:nvSpPr>
        <p:spPr>
          <a:xfrm>
            <a:off x="10571956" y="8240512"/>
            <a:ext cx="7033839" cy="992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75"/>
              </a:lnSpc>
            </a:pPr>
            <a:r>
              <a:rPr lang="ko-KR" altLang="en-US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이력서부터 인터뷰까지 전 과정 맞춤 트레이닝으로</a:t>
            </a:r>
            <a:br>
              <a:rPr lang="ko-KR" altLang="en-US" sz="2400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2400" b="1" dirty="0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해외취업 성공률 제고 및 실전 경쟁력 강화</a:t>
            </a:r>
            <a:endParaRPr lang="en-US" sz="2400" b="1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  <a:cs typeface="Nanum Square Bold"/>
              <a:sym typeface="Nanum Square Bold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D5BE20C-9CCD-3814-6AD0-5497DFA29C83}"/>
              </a:ext>
            </a:extLst>
          </p:cNvPr>
          <p:cNvGrpSpPr/>
          <p:nvPr/>
        </p:nvGrpSpPr>
        <p:grpSpPr>
          <a:xfrm>
            <a:off x="519113" y="546100"/>
            <a:ext cx="3339668" cy="428627"/>
            <a:chOff x="589759" y="803264"/>
            <a:chExt cx="3339668" cy="428627"/>
          </a:xfrm>
        </p:grpSpPr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1F39C025-5786-F751-7C80-9ABB621EE31C}"/>
                </a:ext>
              </a:extLst>
            </p:cNvPr>
            <p:cNvSpPr txBox="1"/>
            <p:nvPr/>
          </p:nvSpPr>
          <p:spPr>
            <a:xfrm>
              <a:off x="700542" y="803264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2.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교육현황</a:t>
              </a:r>
            </a:p>
          </p:txBody>
        </p:sp>
        <p:pic>
          <p:nvPicPr>
            <p:cNvPr id="27" name="Picture 13">
              <a:extLst>
                <a:ext uri="{FF2B5EF4-FFF2-40B4-BE49-F238E27FC236}">
                  <a16:creationId xmlns:a16="http://schemas.microsoft.com/office/drawing/2014/main" id="{89C6007C-1752-5002-1D3D-46AA6E350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  <p:pic>
        <p:nvPicPr>
          <p:cNvPr id="28" name="Picture 23">
            <a:extLst>
              <a:ext uri="{FF2B5EF4-FFF2-40B4-BE49-F238E27FC236}">
                <a16:creationId xmlns:a16="http://schemas.microsoft.com/office/drawing/2014/main" id="{AFBDE562-8C3A-2FE9-42AD-09ABCD37B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113" y="1498707"/>
            <a:ext cx="18053845" cy="1285839"/>
          </a:xfrm>
          <a:prstGeom prst="rect">
            <a:avLst/>
          </a:prstGeom>
        </p:spPr>
      </p:pic>
      <p:pic>
        <p:nvPicPr>
          <p:cNvPr id="29" name="Picture 24">
            <a:extLst>
              <a:ext uri="{FF2B5EF4-FFF2-40B4-BE49-F238E27FC236}">
                <a16:creationId xmlns:a16="http://schemas.microsoft.com/office/drawing/2014/main" id="{DA0C84AF-E1FF-36FB-8A48-3E1FAC5769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2000"/>
          </a:blip>
          <a:stretch>
            <a:fillRect/>
          </a:stretch>
        </p:blipFill>
        <p:spPr>
          <a:xfrm>
            <a:off x="519113" y="1489181"/>
            <a:ext cx="18130043" cy="1295364"/>
          </a:xfrm>
          <a:prstGeom prst="rect">
            <a:avLst/>
          </a:prstGeom>
        </p:spPr>
      </p:pic>
      <p:sp>
        <p:nvSpPr>
          <p:cNvPr id="30" name="TextBox 26">
            <a:extLst>
              <a:ext uri="{FF2B5EF4-FFF2-40B4-BE49-F238E27FC236}">
                <a16:creationId xmlns:a16="http://schemas.microsoft.com/office/drawing/2014/main" id="{50AF6163-8E2C-83F8-87B4-B88662C652ED}"/>
              </a:ext>
            </a:extLst>
          </p:cNvPr>
          <p:cNvSpPr txBox="1"/>
          <p:nvPr/>
        </p:nvSpPr>
        <p:spPr>
          <a:xfrm>
            <a:off x="2115311" y="2117814"/>
            <a:ext cx="14479425" cy="40956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4000" spc="-75" dirty="0">
                <a:solidFill>
                  <a:srgbClr val="424241"/>
                </a:solidFill>
                <a:latin typeface="Pretendard SemiBold"/>
                <a:ea typeface="Pretendard Medium" panose="020B0600000101010101" charset="-127"/>
              </a:rPr>
              <a:t>외국어 역량의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단계별</a:t>
            </a:r>
            <a:r>
              <a:rPr lang="ko-KR" altLang="en-US" sz="4000" spc="-75" dirty="0">
                <a:solidFill>
                  <a:srgbClr val="424241"/>
                </a:solidFill>
                <a:latin typeface="Pretendard SemiBold"/>
                <a:ea typeface="Pretendard Medium" panose="020B0600000101010101" charset="-127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성장을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4000" spc="-75" dirty="0">
                <a:solidFill>
                  <a:srgbClr val="424241"/>
                </a:solidFill>
                <a:ea typeface="Pretendard SemiBold"/>
              </a:rPr>
              <a:t>위한</a:t>
            </a:r>
            <a:r>
              <a:rPr lang="en-US" sz="4000" spc="-75" dirty="0">
                <a:solidFill>
                  <a:srgbClr val="424241"/>
                </a:solidFill>
                <a:latin typeface="Pretendard SemiBold"/>
              </a:rPr>
              <a:t>, 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맞춤형</a:t>
            </a:r>
            <a:r>
              <a:rPr lang="en-US" sz="4000" spc="-75" dirty="0">
                <a:solidFill>
                  <a:srgbClr val="FD6F22"/>
                </a:solidFill>
                <a:latin typeface="Pretendard Black"/>
              </a:rPr>
              <a:t> </a:t>
            </a:r>
            <a:r>
              <a:rPr lang="ko-KR" altLang="en-US" sz="4000" spc="-75" dirty="0">
                <a:solidFill>
                  <a:srgbClr val="FD6F22"/>
                </a:solidFill>
                <a:ea typeface="Pretendard Black"/>
              </a:rPr>
              <a:t>교육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97ECCB63-8BB2-1977-908F-DA24E93E97B9}"/>
              </a:ext>
            </a:extLst>
          </p:cNvPr>
          <p:cNvSpPr txBox="1"/>
          <p:nvPr/>
        </p:nvSpPr>
        <p:spPr>
          <a:xfrm>
            <a:off x="2908644" y="1689100"/>
            <a:ext cx="12692217" cy="2666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  <a:r>
              <a:rPr lang="ko-KR" altLang="en-US" sz="2800" spc="-75" dirty="0" err="1">
                <a:solidFill>
                  <a:srgbClr val="424241"/>
                </a:solidFill>
                <a:ea typeface="Pretendard SemiBold"/>
              </a:rPr>
              <a:t>마이에듀케이션만의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차별화된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맞춤형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424241"/>
                </a:solidFill>
                <a:ea typeface="Pretendard SemiBold"/>
              </a:rPr>
              <a:t>교육</a:t>
            </a:r>
            <a:r>
              <a:rPr lang="en-US" sz="2800" spc="-75" dirty="0">
                <a:solidFill>
                  <a:srgbClr val="424241"/>
                </a:solidFill>
                <a:latin typeface="Pretendard SemiBold"/>
              </a:rPr>
              <a:t>"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B48730-659B-5A81-C0F5-3276ABFD9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556" y="4887132"/>
            <a:ext cx="6380959" cy="279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－</a:t>
            </a: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신입생 대상 통합 교육 과정(회화 + 진로 연계)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－</a:t>
            </a: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주제별 회화 + 프레젠테이션 실습 중심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－</a:t>
            </a: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원어민 강사 주도 소규모 그룹 수업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－</a:t>
            </a: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롤플레이, 토론, 인터뷰 실습 포함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－</a:t>
            </a:r>
            <a:r>
              <a:rPr kumimoji="0" lang="ko-KR" altLang="ko-K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DYS 연계형 장기 회화 집중 프로그램 운영 가능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EF3502-BD44-85CD-B200-9D9EFAEC1E9E}"/>
              </a:ext>
            </a:extLst>
          </p:cNvPr>
          <p:cNvSpPr txBox="1"/>
          <p:nvPr/>
        </p:nvSpPr>
        <p:spPr>
          <a:xfrm>
            <a:off x="10408301" y="4858505"/>
            <a:ext cx="7326455" cy="279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－글로벌 이력서 및 </a:t>
            </a: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커버레터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 작성 실습</a:t>
            </a: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－국가별 면접 유형 분석 및 모의 인터뷰 훈련</a:t>
            </a: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－해외기업 채용 트렌드 및 산업별 언어표현 교육</a:t>
            </a: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－비즈니스 영어 이메일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·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회의</a:t>
            </a:r>
            <a:r>
              <a:rPr lang="en-US" altLang="ko-KR" sz="2400" dirty="0">
                <a:latin typeface="Pretendard Medium" panose="020B0600000101010101" charset="-127"/>
                <a:ea typeface="Pretendard Medium" panose="020B0600000101010101" charset="-127"/>
              </a:rPr>
              <a:t>·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상황별 커뮤니케이션 훈련</a:t>
            </a: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－해외취업 경험자 초청 특강 및 현직자 멘토링 운영</a:t>
            </a:r>
          </a:p>
        </p:txBody>
      </p:sp>
    </p:spTree>
    <p:extLst>
      <p:ext uri="{BB962C8B-B14F-4D97-AF65-F5344CB8AC3E}">
        <p14:creationId xmlns:p14="http://schemas.microsoft.com/office/powerpoint/2010/main" val="1788556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587860" y="6050633"/>
            <a:ext cx="7982232" cy="1730442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충남지역의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대학을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중심으로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대학교육사업을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진행중이며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경험을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바탕으로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지역의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특색을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반영한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프로그램을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운영하기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위해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800" dirty="0">
                <a:solidFill>
                  <a:srgbClr val="424241"/>
                </a:solidFill>
                <a:ea typeface="Pretendard Medium"/>
              </a:rPr>
              <a:t>노력합니다</a:t>
            </a:r>
            <a:r>
              <a:rPr lang="en-US" sz="2800" dirty="0">
                <a:solidFill>
                  <a:srgbClr val="424241"/>
                </a:solidFill>
                <a:latin typeface="Pretendard Medium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1489" y="4835648"/>
            <a:ext cx="7331133" cy="581517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"</a:t>
            </a:r>
            <a:r>
              <a:rPr lang="ko-KR" altLang="en-US" sz="3600" spc="-75" dirty="0" err="1">
                <a:solidFill>
                  <a:srgbClr val="FD6F22"/>
                </a:solidFill>
                <a:ea typeface="Pretendard SemiBold"/>
              </a:rPr>
              <a:t>업력이</a:t>
            </a: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600" spc="-75" dirty="0">
                <a:solidFill>
                  <a:srgbClr val="FD6F22"/>
                </a:solidFill>
                <a:ea typeface="Pretendard SemiBold"/>
              </a:rPr>
              <a:t>증명하는</a:t>
            </a: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, </a:t>
            </a:r>
            <a:r>
              <a:rPr lang="ko-KR" altLang="en-US" sz="3600" spc="-75" dirty="0">
                <a:solidFill>
                  <a:srgbClr val="FD6F22"/>
                </a:solidFill>
                <a:ea typeface="Pretendard SemiBold"/>
              </a:rPr>
              <a:t>끊임없는</a:t>
            </a: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600" spc="-75" dirty="0">
                <a:solidFill>
                  <a:srgbClr val="FD6F22"/>
                </a:solidFill>
                <a:ea typeface="Pretendard SemiBold"/>
              </a:rPr>
              <a:t>성장과</a:t>
            </a: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3600" spc="-75" dirty="0">
                <a:solidFill>
                  <a:srgbClr val="FD6F22"/>
                </a:solidFill>
                <a:ea typeface="Pretendard SemiBold"/>
              </a:rPr>
              <a:t>도약</a:t>
            </a:r>
            <a:r>
              <a:rPr lang="en-US" sz="3600" spc="-75" dirty="0">
                <a:solidFill>
                  <a:srgbClr val="FD6F22"/>
                </a:solidFill>
                <a:latin typeface="Pretendard SemiBold"/>
              </a:rPr>
              <a:t>"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5" name="Group 35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38" name="Group 38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41" name="Group 41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1B52E996-BDFE-4784-A774-BDA09AF56EE3}"/>
              </a:ext>
            </a:extLst>
          </p:cNvPr>
          <p:cNvGrpSpPr/>
          <p:nvPr/>
        </p:nvGrpSpPr>
        <p:grpSpPr>
          <a:xfrm>
            <a:off x="9033490" y="1308100"/>
            <a:ext cx="9388963" cy="8662940"/>
            <a:chOff x="6962052" y="4041812"/>
            <a:chExt cx="4990961" cy="468616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95534" y="4270406"/>
              <a:ext cx="2457382" cy="419088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52684" y="5822938"/>
              <a:ext cx="847701" cy="847701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52741" y="6394421"/>
              <a:ext cx="571484" cy="571484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19433" y="5499096"/>
              <a:ext cx="571484" cy="571484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33672" y="5060958"/>
              <a:ext cx="571484" cy="571484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3498" y="4432326"/>
              <a:ext cx="942949" cy="295267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43022" y="4860939"/>
              <a:ext cx="1352512" cy="209544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23972" y="5213354"/>
              <a:ext cx="1238216" cy="314316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04923" y="5603869"/>
              <a:ext cx="1247740" cy="380989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62052" y="6546817"/>
              <a:ext cx="1762076" cy="285742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33498" y="6070580"/>
              <a:ext cx="1133443" cy="361940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04923" y="6956380"/>
              <a:ext cx="1400136" cy="419088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14448" y="7375470"/>
              <a:ext cx="1381087" cy="504811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009675" y="7870755"/>
              <a:ext cx="1476334" cy="438138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505253" y="5232404"/>
              <a:ext cx="1352512" cy="295267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505253" y="5689590"/>
              <a:ext cx="1352512" cy="333366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543353" y="6727786"/>
              <a:ext cx="1314413" cy="409564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371366" y="7870755"/>
              <a:ext cx="1504908" cy="314980"/>
            </a:xfrm>
            <a:prstGeom prst="rect">
              <a:avLst/>
            </a:prstGeom>
          </p:spPr>
        </p:pic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104924" y="8308893"/>
              <a:ext cx="1362037" cy="419088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8514583" y="6146779"/>
              <a:ext cx="904850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충청남도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981295" y="6575392"/>
              <a:ext cx="904850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대전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257513" y="5680067"/>
              <a:ext cx="904850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충북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752702" y="5241929"/>
              <a:ext cx="904850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서울</a:t>
              </a:r>
            </a:p>
          </p:txBody>
        </p:sp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7028725" y="4041812"/>
              <a:ext cx="1581106" cy="266693"/>
            </a:xfrm>
            <a:prstGeom prst="rect">
              <a:avLst/>
            </a:prstGeom>
          </p:spPr>
        </p:pic>
        <p:sp>
          <p:nvSpPr>
            <p:cNvPr id="34" name="TextBox 34"/>
            <p:cNvSpPr txBox="1"/>
            <p:nvPr/>
          </p:nvSpPr>
          <p:spPr>
            <a:xfrm>
              <a:off x="7409714" y="4060862"/>
              <a:ext cx="800078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 dirty="0">
                  <a:solidFill>
                    <a:srgbClr val="FFFFFF"/>
                  </a:solidFill>
                  <a:ea typeface="Pretendard Medium"/>
                </a:rPr>
                <a:t>충청남도</a:t>
              </a:r>
            </a:p>
          </p:txBody>
        </p:sp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371907" y="4860939"/>
              <a:ext cx="1581106" cy="266693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10743371" y="4879989"/>
              <a:ext cx="800078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서울</a:t>
              </a:r>
            </a:p>
          </p:txBody>
        </p:sp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352857" y="6365847"/>
              <a:ext cx="1581106" cy="266693"/>
            </a:xfrm>
            <a:prstGeom prst="rect">
              <a:avLst/>
            </a:prstGeom>
          </p:spPr>
        </p:pic>
        <p:sp>
          <p:nvSpPr>
            <p:cNvPr id="40" name="TextBox 40"/>
            <p:cNvSpPr txBox="1"/>
            <p:nvPr/>
          </p:nvSpPr>
          <p:spPr>
            <a:xfrm>
              <a:off x="10733847" y="6384897"/>
              <a:ext cx="800078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충청북도</a:t>
              </a:r>
            </a:p>
          </p:txBody>
        </p:sp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352857" y="7499291"/>
              <a:ext cx="1581106" cy="266693"/>
            </a:xfrm>
            <a:prstGeom prst="rect">
              <a:avLst/>
            </a:prstGeom>
          </p:spPr>
        </p:pic>
        <p:sp>
          <p:nvSpPr>
            <p:cNvPr id="43" name="TextBox 43"/>
            <p:cNvSpPr txBox="1"/>
            <p:nvPr/>
          </p:nvSpPr>
          <p:spPr>
            <a:xfrm>
              <a:off x="10733847" y="7518341"/>
              <a:ext cx="800078" cy="2190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7029"/>
                </a:lnSpc>
              </a:pPr>
              <a:r>
                <a:rPr lang="ko-KR" altLang="en-US" sz="1275">
                  <a:solidFill>
                    <a:srgbClr val="FFFFFF"/>
                  </a:solidFill>
                  <a:ea typeface="Pretendard Medium"/>
                </a:rPr>
                <a:t>대전광역시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E21AAC3F-C4B4-43C7-B74D-5F2CE1D8D289}"/>
              </a:ext>
            </a:extLst>
          </p:cNvPr>
          <p:cNvGrpSpPr/>
          <p:nvPr/>
        </p:nvGrpSpPr>
        <p:grpSpPr>
          <a:xfrm>
            <a:off x="519112" y="622301"/>
            <a:ext cx="7593510" cy="380990"/>
            <a:chOff x="589759" y="850901"/>
            <a:chExt cx="5530427" cy="380990"/>
          </a:xfrm>
        </p:grpSpPr>
        <p:sp>
          <p:nvSpPr>
            <p:cNvPr id="45" name="TextBox 10">
              <a:extLst>
                <a:ext uri="{FF2B5EF4-FFF2-40B4-BE49-F238E27FC236}">
                  <a16:creationId xmlns:a16="http://schemas.microsoft.com/office/drawing/2014/main" id="{E1459BBD-ED0D-4262-8DE1-FD2EDA4D352B}"/>
                </a:ext>
              </a:extLst>
            </p:cNvPr>
            <p:cNvSpPr txBox="1"/>
            <p:nvPr/>
          </p:nvSpPr>
          <p:spPr>
            <a:xfrm>
              <a:off x="742156" y="850901"/>
              <a:ext cx="5378030" cy="3524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 </a:t>
              </a: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: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주요 고객사</a:t>
              </a:r>
            </a:p>
          </p:txBody>
        </p:sp>
        <p:pic>
          <p:nvPicPr>
            <p:cNvPr id="46" name="Picture 13">
              <a:extLst>
                <a:ext uri="{FF2B5EF4-FFF2-40B4-BE49-F238E27FC236}">
                  <a16:creationId xmlns:a16="http://schemas.microsoft.com/office/drawing/2014/main" id="{1D76955A-7A8E-4B21-99B2-FF87ED774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341802" y="698500"/>
          <a:ext cx="18383556" cy="9559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178"/>
                <a:gridCol w="1815367"/>
                <a:gridCol w="5866555"/>
                <a:gridCol w="7519588"/>
                <a:gridCol w="1801867"/>
              </a:tblGrid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구분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연도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사업명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주관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인원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dk2"/>
                    </a:solidFill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교내 토익특강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상명대학교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서울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취업진로팀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54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교양영어 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Key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토익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192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3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(2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학기 적중토익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126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4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토익사관학교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80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5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토익사관학교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상명대학교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서울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취업진로팀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60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6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토익팍팍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80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7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신입생을 위한 외국어 특별과정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233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8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교양영어 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Key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토익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190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9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(1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학기 적중토익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98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10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하계방학 모의토익시험실시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공주대학교 특성화사업단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11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하계방학 토익사관학교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160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12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하계방학 토익팍팍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129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13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하계방학 토익 스파르타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단국대학교 취업진로팀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240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14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교양영어 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Key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토익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98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15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(2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학기 적중토익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131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16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호텔관광학과 토익 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링크사업단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30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17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토익사관학교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180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18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2015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몰입식교육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700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19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하계방학 영어회화 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상명대학교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천안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프라임사업단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30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MOS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단기특강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기초교양교육대학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167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21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CJU'Pre-school'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스페셜 프로그램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청주대학교 학사지원팀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140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22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동계방학 영어회화 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상명대학교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천안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프라임사업단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23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교내 외국어 교육 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상명대학교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천안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국제교류원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124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24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신입생을 위한 외국어 특별과정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100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260838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25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2016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(1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학기 적중토익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국제교육원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 b="0" i="0">
                          <a:solidFill>
                            <a:srgbClr val="000000"/>
                          </a:solidFill>
                          <a:effectLst/>
                          <a:ea typeface="Pretendard Medium"/>
                        </a:rPr>
                        <a:t>173</a:t>
                      </a:r>
                      <a:r>
                        <a:rPr lang="ko-KR" altLang="en-US" sz="1800" b="0" i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8523566A-7B70-DE32-5DEC-E090B39BD6D0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4FF69157-6C9E-68F7-414A-4AF57297D05A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8" name="Picture 13">
              <a:extLst>
                <a:ext uri="{FF2B5EF4-FFF2-40B4-BE49-F238E27FC236}">
                  <a16:creationId xmlns:a16="http://schemas.microsoft.com/office/drawing/2014/main" id="{6BFCB88E-10B5-FB6A-ED9B-51BC0EDF1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738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D1A63-E261-D497-B371-C5D9E570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AA0C0693-FE38-B892-40C8-13024CCF4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73047"/>
              </p:ext>
            </p:extLst>
          </p:nvPr>
        </p:nvGraphicFramePr>
        <p:xfrm>
          <a:off x="284957" y="692688"/>
          <a:ext cx="18358644" cy="950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335">
                  <a:extLst>
                    <a:ext uri="{9D8B030D-6E8A-4147-A177-3AD203B41FA5}">
                      <a16:colId xmlns:a16="http://schemas.microsoft.com/office/drawing/2014/main" val="4161021151"/>
                    </a:ext>
                  </a:extLst>
                </a:gridCol>
                <a:gridCol w="1886600">
                  <a:extLst>
                    <a:ext uri="{9D8B030D-6E8A-4147-A177-3AD203B41FA5}">
                      <a16:colId xmlns:a16="http://schemas.microsoft.com/office/drawing/2014/main" val="2996191736"/>
                    </a:ext>
                  </a:extLst>
                </a:gridCol>
                <a:gridCol w="6720392">
                  <a:extLst>
                    <a:ext uri="{9D8B030D-6E8A-4147-A177-3AD203B41FA5}">
                      <a16:colId xmlns:a16="http://schemas.microsoft.com/office/drawing/2014/main" val="1203307606"/>
                    </a:ext>
                  </a:extLst>
                </a:gridCol>
                <a:gridCol w="6517892">
                  <a:extLst>
                    <a:ext uri="{9D8B030D-6E8A-4147-A177-3AD203B41FA5}">
                      <a16:colId xmlns:a16="http://schemas.microsoft.com/office/drawing/2014/main" val="4027928120"/>
                    </a:ext>
                  </a:extLst>
                </a:gridCol>
                <a:gridCol w="1799425">
                  <a:extLst>
                    <a:ext uri="{9D8B030D-6E8A-4147-A177-3AD203B41FA5}">
                      <a16:colId xmlns:a16="http://schemas.microsoft.com/office/drawing/2014/main" val="3752018654"/>
                    </a:ext>
                  </a:extLst>
                </a:gridCol>
              </a:tblGrid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구분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연도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사업명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주관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인원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6045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호텔관광학과 토익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링크사업단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517939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RC(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글로벌언어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기초교양교육대학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903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54166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247785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개인지표향상기숙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집중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상명대학교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천안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특성화사업단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680859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기초교양교육대학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563278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토익 스파르타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단국대학교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취업진로센터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4765"/>
                  </a:ext>
                </a:extLst>
              </a:tr>
              <a:tr h="2686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RC(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글로벌언어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기초교양교육대학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142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951309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(2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학기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적중토익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140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62332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해외연수 대비 단기 특강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선문대학교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취업팀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554079"/>
                  </a:ext>
                </a:extLst>
              </a:tr>
              <a:tr h="2686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한국영상대학교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929140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68142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토익 스파르타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단국대학교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취업진로센터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280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71767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상명대학교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천안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국제언어문화교육원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465744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상명대학교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천안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프라임사업단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233164"/>
                  </a:ext>
                </a:extLst>
              </a:tr>
              <a:tr h="2686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MOS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단기특강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기초교양교육대학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172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978304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재학생 취업영어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순천향대학교 글로벌경영대학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167550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1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학기 외국어 교육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휴머니티칼리지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306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089962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재학생 토익 과정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(1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학기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적중토익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70112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재학생 토익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한국영상대학교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7834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신입생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/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재학생 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1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년 토익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상명대학교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천안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국제언어문화교육원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89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58440"/>
                  </a:ext>
                </a:extLst>
              </a:tr>
              <a:tr h="2686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신입생을 위한 토익 특별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상명대학교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천안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89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418239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신입생을 위한 토익 특별 과정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(KELS)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138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72333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국제교육원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182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618195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토익 몰입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휴머니티칼리지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655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251858"/>
                  </a:ext>
                </a:extLst>
              </a:tr>
              <a:tr h="22851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2017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토익 스파르타 집중교육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단국대학교 취창업지원서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280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870876"/>
                  </a:ext>
                </a:extLst>
              </a:tr>
            </a:tbl>
          </a:graphicData>
        </a:graphic>
      </p:graphicFrame>
      <p:grpSp>
        <p:nvGrpSpPr>
          <p:cNvPr id="5" name="그룹 4">
            <a:extLst>
              <a:ext uri="{FF2B5EF4-FFF2-40B4-BE49-F238E27FC236}">
                <a16:creationId xmlns:a16="http://schemas.microsoft.com/office/drawing/2014/main" id="{F8FB5A62-AC37-B228-2B0F-279BCE13EC08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3BF58119-0722-FB7D-3BDC-F1FBE854D499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CD09AE2D-DC2C-56DE-8FF4-242568022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714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BD09F-1A19-B9F0-2BA4-A1C579C59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AD6FA290-D283-6C95-6C82-C1C06F6C2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540740"/>
              </p:ext>
            </p:extLst>
          </p:nvPr>
        </p:nvGraphicFramePr>
        <p:xfrm>
          <a:off x="284956" y="698500"/>
          <a:ext cx="18440399" cy="9747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446">
                  <a:extLst>
                    <a:ext uri="{9D8B030D-6E8A-4147-A177-3AD203B41FA5}">
                      <a16:colId xmlns:a16="http://schemas.microsoft.com/office/drawing/2014/main" val="4161021151"/>
                    </a:ext>
                  </a:extLst>
                </a:gridCol>
                <a:gridCol w="1820980">
                  <a:extLst>
                    <a:ext uri="{9D8B030D-6E8A-4147-A177-3AD203B41FA5}">
                      <a16:colId xmlns:a16="http://schemas.microsoft.com/office/drawing/2014/main" val="2996191736"/>
                    </a:ext>
                  </a:extLst>
                </a:gridCol>
                <a:gridCol w="5884696">
                  <a:extLst>
                    <a:ext uri="{9D8B030D-6E8A-4147-A177-3AD203B41FA5}">
                      <a16:colId xmlns:a16="http://schemas.microsoft.com/office/drawing/2014/main" val="1203307606"/>
                    </a:ext>
                  </a:extLst>
                </a:gridCol>
                <a:gridCol w="7241600">
                  <a:extLst>
                    <a:ext uri="{9D8B030D-6E8A-4147-A177-3AD203B41FA5}">
                      <a16:colId xmlns:a16="http://schemas.microsoft.com/office/drawing/2014/main" val="4027928120"/>
                    </a:ext>
                  </a:extLst>
                </a:gridCol>
                <a:gridCol w="2108677">
                  <a:extLst>
                    <a:ext uri="{9D8B030D-6E8A-4147-A177-3AD203B41FA5}">
                      <a16:colId xmlns:a16="http://schemas.microsoft.com/office/drawing/2014/main" val="3752018654"/>
                    </a:ext>
                  </a:extLst>
                </a:gridCol>
              </a:tblGrid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연도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사업명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주관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인원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6045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774276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NGLA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 외국어교육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517939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국방대학교 교수학습지원부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54166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순천향대학교 글로벌경영대학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585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247785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토익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</a:t>
                      </a:r>
                      <a:r>
                        <a:rPr lang="ko-KR" altLang="en-US" sz="1800" b="0" i="0" dirty="0" err="1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휴머니티칼리지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680859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국제교육원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563278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4765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단일학과 토익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군사경찰대학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114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951309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신입생 특별 토익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국제교육원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62332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국방대하교 어학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국방대학교 교수학습지원부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75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554079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 err="1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순청향대학교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 글로벌경영대학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537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929140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NGLA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 외국어교육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68142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71767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토익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</a:t>
                      </a:r>
                      <a:r>
                        <a:rPr lang="ko-KR" altLang="en-US" sz="1800" b="0" i="0" dirty="0" err="1">
                          <a:solidFill>
                            <a:srgbClr val="000000"/>
                          </a:solidFill>
                          <a:effectLst/>
                        </a:rPr>
                        <a:t>휴머니티칼리지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100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465744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단일학과 영어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군사경찰대학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99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233164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국방대학교 교수학습지원부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76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978304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순천향대학교 글로벌경영대학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477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167550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단일학과 학기 중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오픽교육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금융학과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13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089962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NGLA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 외국어교육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38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70112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토익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</a:t>
                      </a:r>
                      <a:r>
                        <a:rPr lang="ko-KR" altLang="en-US" sz="1800" b="0" i="0" dirty="0" err="1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휴머니티칼리지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104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7834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단일학과 토익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건양대학교 군사경찰대학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142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58440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비대면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영어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호서대학교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19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418239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41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72333"/>
                  </a:ext>
                </a:extLst>
              </a:tr>
              <a:tr h="362268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순천향대학교 글로벌경영대학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278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618195"/>
                  </a:ext>
                </a:extLst>
              </a:tr>
              <a:tr h="4053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NGLA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 외국어교육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나사렛대학교 진로취업지원센터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44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251858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41032C-03A5-3A86-3E11-A3DC5C6BA683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2D22D0AA-E22F-03B5-7AE5-BCCA14128608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5" name="Picture 13">
              <a:extLst>
                <a:ext uri="{FF2B5EF4-FFF2-40B4-BE49-F238E27FC236}">
                  <a16:creationId xmlns:a16="http://schemas.microsoft.com/office/drawing/2014/main" id="{5C57A554-0401-9814-5E3C-27E0868C2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49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102B2-729A-1405-5D18-788260925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B399E76F-8685-30EA-6C34-FF999F5BC4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438500"/>
              </p:ext>
            </p:extLst>
          </p:nvPr>
        </p:nvGraphicFramePr>
        <p:xfrm>
          <a:off x="284957" y="698500"/>
          <a:ext cx="18516599" cy="9833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101">
                  <a:extLst>
                    <a:ext uri="{9D8B030D-6E8A-4147-A177-3AD203B41FA5}">
                      <a16:colId xmlns:a16="http://schemas.microsoft.com/office/drawing/2014/main" val="4161021151"/>
                    </a:ext>
                  </a:extLst>
                </a:gridCol>
                <a:gridCol w="1671896">
                  <a:extLst>
                    <a:ext uri="{9D8B030D-6E8A-4147-A177-3AD203B41FA5}">
                      <a16:colId xmlns:a16="http://schemas.microsoft.com/office/drawing/2014/main" val="2996191736"/>
                    </a:ext>
                  </a:extLst>
                </a:gridCol>
                <a:gridCol w="8041773">
                  <a:extLst>
                    <a:ext uri="{9D8B030D-6E8A-4147-A177-3AD203B41FA5}">
                      <a16:colId xmlns:a16="http://schemas.microsoft.com/office/drawing/2014/main" val="1203307606"/>
                    </a:ext>
                  </a:extLst>
                </a:gridCol>
                <a:gridCol w="5763095">
                  <a:extLst>
                    <a:ext uri="{9D8B030D-6E8A-4147-A177-3AD203B41FA5}">
                      <a16:colId xmlns:a16="http://schemas.microsoft.com/office/drawing/2014/main" val="2665643027"/>
                    </a:ext>
                  </a:extLst>
                </a:gridCol>
                <a:gridCol w="1768734">
                  <a:extLst>
                    <a:ext uri="{9D8B030D-6E8A-4147-A177-3AD203B41FA5}">
                      <a16:colId xmlns:a16="http://schemas.microsoft.com/office/drawing/2014/main" val="3752018654"/>
                    </a:ext>
                  </a:extLst>
                </a:gridCol>
              </a:tblGrid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구분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연도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사업명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주관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인원</a:t>
                      </a:r>
                      <a:endParaRPr lang="ko-KR" alt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6045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76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교수학습지원부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67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517939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77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금융학과 학기 중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오픽과정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금융학과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18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54166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78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국제교류원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247785"/>
                  </a:ext>
                </a:extLst>
              </a:tr>
              <a:tr h="386215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79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단과대학 영어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군사경찰대학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74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680859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80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하계방학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나사렛대학교 진로취업지원센터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563278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81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NGLA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과정 외국어교육 프로그램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나사렛대학교 진로취업지원센터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35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4765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82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순천향대학교 글로벌경영대학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324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951309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83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교수학습지원부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57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62332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84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금융세무학과 토익 특강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온라인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금융세무학부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온라인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554079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85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 역량 강화 토익 특강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온라인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취업지원센터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온라인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929140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86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단과대학 영어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군사경찰대학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118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68142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87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토익사관학교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국제교류원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17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71767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88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취업영어교육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토익캠프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나사렛대학교 진로취업지원센터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37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465744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89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단과대학 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NCS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교육과정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금융세무학부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25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233164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90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방학 중 영어 몰입교육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순천향대학교 글로벌경영대학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978304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91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2022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동계방학 중 취업역량 강화 영어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호서대학교 산학협력단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167550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92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2023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GBS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비즈니스 영어교과목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순천향대학교 글로벌경영대학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247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089962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93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2023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신입생 특별 토익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국제교류원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55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70112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94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2023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교수학습지원부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44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7834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95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2023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군사학과 토익 및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토익스피킹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진행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 군사 경찰대학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60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58440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96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2023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2023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년 국군간호사관학교 토익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교육 진행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국군간호사관학교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80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72333"/>
                  </a:ext>
                </a:extLst>
              </a:tr>
              <a:tr h="356007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97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신입생 및 재학생 과정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 국제교류처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50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618195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98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취업특강 및 취업캠프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(DYV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캠프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취업처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1700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251858"/>
                  </a:ext>
                </a:extLst>
              </a:tr>
              <a:tr h="462724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dirty="0">
                          <a:effectLst/>
                          <a:ea typeface="Pretendard Medium" panose="020B0600000101010101" charset="-127"/>
                        </a:rPr>
                        <a:t>99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방학 중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몰입식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토익 과정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 휴머니티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6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100</a:t>
                      </a:r>
                      <a:r>
                        <a:rPr lang="ko-KR" altLang="en-US" sz="1600" b="0" i="0" dirty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6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87087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85FDB5EC-2FD3-8C07-BA21-1C5FA0952FEB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6D55E3E7-5697-E2CB-4AD5-9E50BFA32608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AE774671-3CC0-A9DE-5F54-6CC97F25B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8973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4E4EFE-72CA-F58F-81AF-1B557F4F6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55CA20C-0126-B3EF-ED3A-CB07B1E6E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7335"/>
              </p:ext>
            </p:extLst>
          </p:nvPr>
        </p:nvGraphicFramePr>
        <p:xfrm>
          <a:off x="284956" y="698500"/>
          <a:ext cx="18440399" cy="978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445">
                  <a:extLst>
                    <a:ext uri="{9D8B030D-6E8A-4147-A177-3AD203B41FA5}">
                      <a16:colId xmlns:a16="http://schemas.microsoft.com/office/drawing/2014/main" val="4161021151"/>
                    </a:ext>
                  </a:extLst>
                </a:gridCol>
                <a:gridCol w="1820981">
                  <a:extLst>
                    <a:ext uri="{9D8B030D-6E8A-4147-A177-3AD203B41FA5}">
                      <a16:colId xmlns:a16="http://schemas.microsoft.com/office/drawing/2014/main" val="2996191736"/>
                    </a:ext>
                  </a:extLst>
                </a:gridCol>
                <a:gridCol w="10113899">
                  <a:extLst>
                    <a:ext uri="{9D8B030D-6E8A-4147-A177-3AD203B41FA5}">
                      <a16:colId xmlns:a16="http://schemas.microsoft.com/office/drawing/2014/main" val="1203307606"/>
                    </a:ext>
                  </a:extLst>
                </a:gridCol>
                <a:gridCol w="3550097">
                  <a:extLst>
                    <a:ext uri="{9D8B030D-6E8A-4147-A177-3AD203B41FA5}">
                      <a16:colId xmlns:a16="http://schemas.microsoft.com/office/drawing/2014/main" val="657168891"/>
                    </a:ext>
                  </a:extLst>
                </a:gridCol>
                <a:gridCol w="1570977">
                  <a:extLst>
                    <a:ext uri="{9D8B030D-6E8A-4147-A177-3AD203B41FA5}">
                      <a16:colId xmlns:a16="http://schemas.microsoft.com/office/drawing/2014/main" val="3752018654"/>
                    </a:ext>
                  </a:extLst>
                </a:gridCol>
              </a:tblGrid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연도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사업명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주관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b="1" i="0" dirty="0">
                          <a:solidFill>
                            <a:schemeClr val="bg1"/>
                          </a:solidFill>
                          <a:effectLst/>
                          <a:ea typeface="Pretendard Medium" panose="020B0600000101010101" charset="-127"/>
                        </a:rPr>
                        <a:t>인원</a:t>
                      </a:r>
                      <a:endParaRPr lang="ko-KR" altLang="en-US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666045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dirty="0">
                          <a:effectLst/>
                          <a:ea typeface="Pretendard Medium" panose="020B0600000101010101" charset="-127"/>
                        </a:rPr>
                        <a:t>국방대학교 교수학습지원부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99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517939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국군간호사관학교 수업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국군간호사관학교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80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54166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신입생과정 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KELS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 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38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247785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군사학과 신입생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28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680859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1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인 크리에이터 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16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563278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하계방학 군사학과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82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4765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하계방학 군사학과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en-US" altLang="ko-K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OPIc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15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951309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하계방학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토익몰입교육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토익팍팍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위탁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100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862332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하계방학 병원경영학과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26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554079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109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영어집중교육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국군간호사관학교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교양학처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91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929140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국방경찰행정학부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(G-TELP)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15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68142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군사학과 동계방학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111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71767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군사학과 동계방학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 Speaking)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16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465744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동계방학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토익몰입교육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토익팍팍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 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위탁 교육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69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233164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동계방학 병원경영학과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18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978304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115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2024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2024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동계방학 임상병리학과 외국어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(TOEIC)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18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167550"/>
                  </a:ext>
                </a:extLst>
              </a:tr>
              <a:tr h="630335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116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b="0" i="0" dirty="0">
                          <a:solidFill>
                            <a:srgbClr val="000000"/>
                          </a:solidFill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b="0" i="0" dirty="0">
                          <a:solidFill>
                            <a:srgbClr val="000000"/>
                          </a:solidFill>
                          <a:effectLst/>
                        </a:rPr>
                        <a:t>년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 어학과정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국방대학교</a:t>
                      </a:r>
                      <a:endParaRPr lang="en-US" altLang="ko-K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교수학습지원부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75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089962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117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취업특강 및 취업캠프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(DYV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캠프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</a:t>
                      </a:r>
                      <a:r>
                        <a:rPr lang="ko-KR" alt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취업처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1340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170112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118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학기 중 신입생과정 취업역량강화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(DYS)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 대외협력처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67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67834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119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군사학과 신입생과정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39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58440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120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군사학과 재학생과정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(T.A.P)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37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418239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121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임상병리학과 취업역량강화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(DYW)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51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72333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122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병원경영학과 취업역량강화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(DYW)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618195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123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방사선학과 취업역량강화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(DYW)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dirty="0">
                          <a:effectLst/>
                          <a:ea typeface="Pretendard Medium" panose="020B0600000101010101" charset="-127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251858"/>
                  </a:ext>
                </a:extLst>
              </a:tr>
              <a:tr h="36493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124</a:t>
                      </a:r>
                      <a:endParaRPr lang="ko-KR" altLang="en-US" sz="18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2025</a:t>
                      </a:r>
                      <a:r>
                        <a:rPr lang="ko-KR" altLang="en-US" sz="1800" dirty="0">
                          <a:effectLst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2025</a:t>
                      </a:r>
                      <a:r>
                        <a:rPr lang="ko-KR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학년도 안경광학과 취업역량강화 프로그램</a:t>
                      </a:r>
                      <a:r>
                        <a:rPr lang="en-US" altLang="ko-K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 panose="020B0600000101010101" charset="-127"/>
                          <a:cs typeface="+mn-cs"/>
                        </a:rPr>
                        <a:t>(DYW)</a:t>
                      </a:r>
                      <a:endParaRPr lang="ko-KR" alt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 panose="020B0600000101010101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ko-KR" altLang="en-US" sz="1800" dirty="0">
                          <a:effectLst/>
                          <a:ea typeface="Pretendard Medium" panose="020B0600000101010101" charset="-127"/>
                        </a:rPr>
                        <a:t>건양대학교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altLang="ko-KR" sz="1800" dirty="0">
                          <a:effectLst/>
                          <a:ea typeface="Pretendard Medium" panose="020B0600000101010101" charset="-127"/>
                        </a:rPr>
                        <a:t>25</a:t>
                      </a:r>
                      <a:r>
                        <a:rPr lang="ko-KR" altLang="en-US" sz="1800" dirty="0">
                          <a:effectLst/>
                        </a:rPr>
                        <a:t>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3781438"/>
                  </a:ext>
                </a:extLst>
              </a:tr>
            </a:tbl>
          </a:graphicData>
        </a:graphic>
      </p:graphicFrame>
      <p:grpSp>
        <p:nvGrpSpPr>
          <p:cNvPr id="9" name="그룹 8">
            <a:extLst>
              <a:ext uri="{FF2B5EF4-FFF2-40B4-BE49-F238E27FC236}">
                <a16:creationId xmlns:a16="http://schemas.microsoft.com/office/drawing/2014/main" id="{D17DB273-0CDB-C4BB-FC7C-FED0A1108F53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1B278C3-B3CD-B63C-6990-1765F82B86BF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A617D8C0-D730-0BE6-E9EC-195716D2F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7501549"/>
      </p:ext>
    </p:extLst>
  </p:cSld>
  <p:clrMapOvr>
    <a:masterClrMapping/>
  </p:clrMapOvr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284956" y="698500"/>
          <a:ext cx="18440400" cy="9770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445"/>
                <a:gridCol w="1820981"/>
                <a:gridCol w="10113899"/>
                <a:gridCol w="3550097"/>
                <a:gridCol w="1570977"/>
              </a:tblGrid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구분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연도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사업명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주관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ko-KR" altLang="en-US" sz="1800" b="1" i="0">
                          <a:solidFill>
                            <a:schemeClr val="bg1"/>
                          </a:solidFill>
                          <a:effectLst/>
                          <a:ea typeface="Pretendard Medium"/>
                        </a:rPr>
                        <a:t>인원</a:t>
                      </a:r>
                      <a:endParaRPr lang="ko-KR" altLang="en-US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440" marR="9144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125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하계방학 토익몰입교육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토익팍팍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) 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위탁 교육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75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126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하계방학 군사학과 외국어 프로그램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(TOEIC)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63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127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하계방학 군사학과 외국어 프로그램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(TOEIC Speaking)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128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계룡시 초등학생 영어캠프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평생교육원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40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129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육군훈련소 토익 특강 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육군훈련소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80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130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하계방학 직원국제화역량 강화 프로그램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인사팀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12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131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년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2025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학년도 글로벌 역량강화 프로그램</a:t>
                      </a: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(OPIc)</a:t>
                      </a: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건양대학교 입학취업팀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58643" tIns="29322" rIns="58643" bIns="29322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r>
                        <a:rPr lang="en-US" altLang="ko-K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26</a:t>
                      </a:r>
                      <a:r>
                        <a:rPr lang="ko-KR" alt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Pretendard Medium"/>
                          <a:cs typeface="+mn-cs"/>
                        </a:rPr>
                        <a:t>명</a:t>
                      </a:r>
                      <a:endParaRPr lang="ko-KR" altLang="en-US" sz="1800" kern="1200">
                        <a:solidFill>
                          <a:schemeClr val="dk1"/>
                        </a:solidFill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58643" marR="58643" marT="29322" marB="29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r>
                        <a:rPr lang="en-US" altLang="ko-KR" sz="1800">
                          <a:effectLst/>
                        </a:rPr>
                        <a:t>132</a:t>
                      </a:r>
                      <a:endParaRPr lang="en-US" altLang="ko-KR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630335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lvl="0" algn="ctr" defTabSz="685800" rtl="0" eaLnBrk="1" latinLnBrk="0" hangingPunct="1"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  <a:ea typeface="Pretendard Medium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  <a:tr h="364931"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marL="0" marR="0" lvl="0" indent="0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ko-KR" altLang="en-US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Pretendard Medium"/>
                        <a:cs typeface="+mn-cs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  <a:ea typeface="Pretendard Medium"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 vert="horz" lIns="91440" tIns="45720" rIns="91440" bIns="45720" anchor="ctr" anchorCtr="0"/>
                    <a:lstStyle/>
                    <a:p>
                      <a:pPr lvl="0" algn="ctr" rtl="0">
                        <a:buNone/>
                        <a:defRPr/>
                      </a:pPr>
                      <a:endParaRPr lang="ko-KR" altLang="en-US" sz="1800">
                        <a:effectLst/>
                      </a:endParaRPr>
                    </a:p>
                  </a:txBody>
                  <a:tcPr marL="91440" marR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그룹 8">
            <a:extLst>
              <a:ext uri="{FF2B5EF4-FFF2-40B4-BE49-F238E27FC236}">
                <a16:creationId xmlns:a16="http://schemas.microsoft.com/office/drawing/2014/main" id="{973FAE0C-88AB-760F-F8DD-E40BA1666A43}"/>
              </a:ext>
            </a:extLst>
          </p:cNvPr>
          <p:cNvGrpSpPr/>
          <p:nvPr/>
        </p:nvGrpSpPr>
        <p:grpSpPr>
          <a:xfrm>
            <a:off x="284956" y="117476"/>
            <a:ext cx="5334000" cy="352415"/>
            <a:chOff x="589759" y="879476"/>
            <a:chExt cx="3884804" cy="352415"/>
          </a:xfrm>
        </p:grpSpPr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453439A-9CFB-CC2E-7FF5-BB6B03C682FC}"/>
                </a:ext>
              </a:extLst>
            </p:cNvPr>
            <p:cNvSpPr txBox="1"/>
            <p:nvPr/>
          </p:nvSpPr>
          <p:spPr>
            <a:xfrm>
              <a:off x="742156" y="1003300"/>
              <a:ext cx="3732407" cy="152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3.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운영실적</a:t>
              </a:r>
              <a:endParaRPr lang="ko-KR" altLang="en-US" sz="3200" b="1" spc="-75" dirty="0">
                <a:solidFill>
                  <a:srgbClr val="3A4CA8"/>
                </a:solidFill>
                <a:latin typeface="Pretendard Medium" panose="020B0600000101010101" charset="-127"/>
                <a:ea typeface="Pretendard Medium" panose="020B0600000101010101" charset="-127"/>
              </a:endParaRPr>
            </a:p>
          </p:txBody>
        </p:sp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D81A98CA-D656-C6F0-5C8A-DBC2F054C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545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A18ABB-61B0-8436-ACE6-D0208BC3D875}"/>
              </a:ext>
            </a:extLst>
          </p:cNvPr>
          <p:cNvGrpSpPr/>
          <p:nvPr/>
        </p:nvGrpSpPr>
        <p:grpSpPr>
          <a:xfrm>
            <a:off x="-96044" y="3442772"/>
            <a:ext cx="19354800" cy="5894830"/>
            <a:chOff x="0" y="0"/>
            <a:chExt cx="4843719" cy="155254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A312672-549C-4095-5E64-D37220F2753F}"/>
                </a:ext>
              </a:extLst>
            </p:cNvPr>
            <p:cNvSpPr/>
            <p:nvPr/>
          </p:nvSpPr>
          <p:spPr>
            <a:xfrm>
              <a:off x="0" y="0"/>
              <a:ext cx="4843719" cy="1552548"/>
            </a:xfrm>
            <a:custGeom>
              <a:avLst/>
              <a:gdLst/>
              <a:ahLst/>
              <a:cxnLst/>
              <a:rect l="l" t="t" r="r" b="b"/>
              <a:pathLst>
                <a:path w="4843719" h="1552548">
                  <a:moveTo>
                    <a:pt x="0" y="0"/>
                  </a:moveTo>
                  <a:lnTo>
                    <a:pt x="4843719" y="0"/>
                  </a:lnTo>
                  <a:lnTo>
                    <a:pt x="4843719" y="1552548"/>
                  </a:lnTo>
                  <a:lnTo>
                    <a:pt x="0" y="1552548"/>
                  </a:lnTo>
                  <a:close/>
                </a:path>
              </a:pathLst>
            </a:custGeom>
            <a:solidFill>
              <a:srgbClr val="E1EDFC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38D5EDA-DFB0-9710-B114-CBF18109A29F}"/>
                </a:ext>
              </a:extLst>
            </p:cNvPr>
            <p:cNvSpPr txBox="1"/>
            <p:nvPr/>
          </p:nvSpPr>
          <p:spPr>
            <a:xfrm>
              <a:off x="0" y="-47625"/>
              <a:ext cx="4843719" cy="160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CF97772-D257-826B-763C-082411CFE055}"/>
              </a:ext>
            </a:extLst>
          </p:cNvPr>
          <p:cNvGrpSpPr/>
          <p:nvPr/>
        </p:nvGrpSpPr>
        <p:grpSpPr>
          <a:xfrm>
            <a:off x="1329727" y="5832475"/>
            <a:ext cx="5325371" cy="665701"/>
            <a:chOff x="0" y="0"/>
            <a:chExt cx="1332724" cy="17532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854549-E4DA-FFE6-F524-D7F1BC363F26}"/>
                </a:ext>
              </a:extLst>
            </p:cNvPr>
            <p:cNvSpPr/>
            <p:nvPr/>
          </p:nvSpPr>
          <p:spPr>
            <a:xfrm>
              <a:off x="0" y="0"/>
              <a:ext cx="1332724" cy="175329"/>
            </a:xfrm>
            <a:custGeom>
              <a:avLst/>
              <a:gdLst/>
              <a:ahLst/>
              <a:cxnLst/>
              <a:rect l="l" t="t" r="r" b="b"/>
              <a:pathLst>
                <a:path w="1332724" h="175329">
                  <a:moveTo>
                    <a:pt x="78028" y="0"/>
                  </a:moveTo>
                  <a:lnTo>
                    <a:pt x="1254695" y="0"/>
                  </a:lnTo>
                  <a:cubicBezTo>
                    <a:pt x="1297789" y="0"/>
                    <a:pt x="1332724" y="34934"/>
                    <a:pt x="1332724" y="78028"/>
                  </a:cubicBezTo>
                  <a:lnTo>
                    <a:pt x="1332724" y="97300"/>
                  </a:lnTo>
                  <a:cubicBezTo>
                    <a:pt x="1332724" y="117995"/>
                    <a:pt x="1324503" y="137841"/>
                    <a:pt x="1309870" y="152475"/>
                  </a:cubicBezTo>
                  <a:cubicBezTo>
                    <a:pt x="1295236" y="167108"/>
                    <a:pt x="1275390" y="175329"/>
                    <a:pt x="1254695" y="175329"/>
                  </a:cubicBezTo>
                  <a:lnTo>
                    <a:pt x="78028" y="175329"/>
                  </a:lnTo>
                  <a:cubicBezTo>
                    <a:pt x="57334" y="175329"/>
                    <a:pt x="37487" y="167108"/>
                    <a:pt x="22854" y="152475"/>
                  </a:cubicBezTo>
                  <a:cubicBezTo>
                    <a:pt x="8221" y="137841"/>
                    <a:pt x="0" y="117995"/>
                    <a:pt x="0" y="97300"/>
                  </a:cubicBezTo>
                  <a:lnTo>
                    <a:pt x="0" y="78028"/>
                  </a:lnTo>
                  <a:cubicBezTo>
                    <a:pt x="0" y="57334"/>
                    <a:pt x="8221" y="37487"/>
                    <a:pt x="22854" y="22854"/>
                  </a:cubicBezTo>
                  <a:cubicBezTo>
                    <a:pt x="37487" y="8221"/>
                    <a:pt x="57334" y="0"/>
                    <a:pt x="78028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7AC6E58-2AD3-0EC5-FAD3-5C86EECB2BD0}"/>
                </a:ext>
              </a:extLst>
            </p:cNvPr>
            <p:cNvSpPr txBox="1"/>
            <p:nvPr/>
          </p:nvSpPr>
          <p:spPr>
            <a:xfrm>
              <a:off x="0" y="-47625"/>
              <a:ext cx="1332724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B58EC9E-9B0D-31E7-4633-0B8CCF83CAD3}"/>
              </a:ext>
            </a:extLst>
          </p:cNvPr>
          <p:cNvGrpSpPr/>
          <p:nvPr/>
        </p:nvGrpSpPr>
        <p:grpSpPr>
          <a:xfrm>
            <a:off x="6914935" y="4054970"/>
            <a:ext cx="5325371" cy="665701"/>
            <a:chOff x="0" y="0"/>
            <a:chExt cx="1332724" cy="17532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4235F89-4F56-B17A-ED8E-F08432D8C15A}"/>
                </a:ext>
              </a:extLst>
            </p:cNvPr>
            <p:cNvSpPr/>
            <p:nvPr/>
          </p:nvSpPr>
          <p:spPr>
            <a:xfrm>
              <a:off x="0" y="0"/>
              <a:ext cx="1332724" cy="175329"/>
            </a:xfrm>
            <a:custGeom>
              <a:avLst/>
              <a:gdLst/>
              <a:ahLst/>
              <a:cxnLst/>
              <a:rect l="l" t="t" r="r" b="b"/>
              <a:pathLst>
                <a:path w="1332724" h="175329">
                  <a:moveTo>
                    <a:pt x="78028" y="0"/>
                  </a:moveTo>
                  <a:lnTo>
                    <a:pt x="1254695" y="0"/>
                  </a:lnTo>
                  <a:cubicBezTo>
                    <a:pt x="1297789" y="0"/>
                    <a:pt x="1332724" y="34934"/>
                    <a:pt x="1332724" y="78028"/>
                  </a:cubicBezTo>
                  <a:lnTo>
                    <a:pt x="1332724" y="97300"/>
                  </a:lnTo>
                  <a:cubicBezTo>
                    <a:pt x="1332724" y="117995"/>
                    <a:pt x="1324503" y="137841"/>
                    <a:pt x="1309870" y="152475"/>
                  </a:cubicBezTo>
                  <a:cubicBezTo>
                    <a:pt x="1295236" y="167108"/>
                    <a:pt x="1275390" y="175329"/>
                    <a:pt x="1254695" y="175329"/>
                  </a:cubicBezTo>
                  <a:lnTo>
                    <a:pt x="78028" y="175329"/>
                  </a:lnTo>
                  <a:cubicBezTo>
                    <a:pt x="57334" y="175329"/>
                    <a:pt x="37487" y="167108"/>
                    <a:pt x="22854" y="152475"/>
                  </a:cubicBezTo>
                  <a:cubicBezTo>
                    <a:pt x="8221" y="137841"/>
                    <a:pt x="0" y="117995"/>
                    <a:pt x="0" y="97300"/>
                  </a:cubicBezTo>
                  <a:lnTo>
                    <a:pt x="0" y="78028"/>
                  </a:lnTo>
                  <a:cubicBezTo>
                    <a:pt x="0" y="57334"/>
                    <a:pt x="8221" y="37487"/>
                    <a:pt x="22854" y="22854"/>
                  </a:cubicBezTo>
                  <a:cubicBezTo>
                    <a:pt x="37487" y="8221"/>
                    <a:pt x="57334" y="0"/>
                    <a:pt x="78028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1A0BE20-90DA-58F2-35C5-74A13EF980A7}"/>
                </a:ext>
              </a:extLst>
            </p:cNvPr>
            <p:cNvSpPr txBox="1"/>
            <p:nvPr/>
          </p:nvSpPr>
          <p:spPr>
            <a:xfrm>
              <a:off x="0" y="-47625"/>
              <a:ext cx="1332724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9411D88-48E4-A14F-E4D4-2C4DD2BA774B}"/>
              </a:ext>
            </a:extLst>
          </p:cNvPr>
          <p:cNvGrpSpPr/>
          <p:nvPr/>
        </p:nvGrpSpPr>
        <p:grpSpPr>
          <a:xfrm>
            <a:off x="12500142" y="5832475"/>
            <a:ext cx="5768014" cy="665701"/>
            <a:chOff x="0" y="0"/>
            <a:chExt cx="1332724" cy="17532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3731C0D-BBAA-5894-BDA7-7F989F71D10C}"/>
                </a:ext>
              </a:extLst>
            </p:cNvPr>
            <p:cNvSpPr/>
            <p:nvPr/>
          </p:nvSpPr>
          <p:spPr>
            <a:xfrm>
              <a:off x="0" y="0"/>
              <a:ext cx="1332724" cy="175329"/>
            </a:xfrm>
            <a:custGeom>
              <a:avLst/>
              <a:gdLst/>
              <a:ahLst/>
              <a:cxnLst/>
              <a:rect l="l" t="t" r="r" b="b"/>
              <a:pathLst>
                <a:path w="1332724" h="175329">
                  <a:moveTo>
                    <a:pt x="78028" y="0"/>
                  </a:moveTo>
                  <a:lnTo>
                    <a:pt x="1254695" y="0"/>
                  </a:lnTo>
                  <a:cubicBezTo>
                    <a:pt x="1297789" y="0"/>
                    <a:pt x="1332724" y="34934"/>
                    <a:pt x="1332724" y="78028"/>
                  </a:cubicBezTo>
                  <a:lnTo>
                    <a:pt x="1332724" y="97300"/>
                  </a:lnTo>
                  <a:cubicBezTo>
                    <a:pt x="1332724" y="117995"/>
                    <a:pt x="1324503" y="137841"/>
                    <a:pt x="1309870" y="152475"/>
                  </a:cubicBezTo>
                  <a:cubicBezTo>
                    <a:pt x="1295236" y="167108"/>
                    <a:pt x="1275390" y="175329"/>
                    <a:pt x="1254695" y="175329"/>
                  </a:cubicBezTo>
                  <a:lnTo>
                    <a:pt x="78028" y="175329"/>
                  </a:lnTo>
                  <a:cubicBezTo>
                    <a:pt x="57334" y="175329"/>
                    <a:pt x="37487" y="167108"/>
                    <a:pt x="22854" y="152475"/>
                  </a:cubicBezTo>
                  <a:cubicBezTo>
                    <a:pt x="8221" y="137841"/>
                    <a:pt x="0" y="117995"/>
                    <a:pt x="0" y="97300"/>
                  </a:cubicBezTo>
                  <a:lnTo>
                    <a:pt x="0" y="78028"/>
                  </a:lnTo>
                  <a:cubicBezTo>
                    <a:pt x="0" y="57334"/>
                    <a:pt x="8221" y="37487"/>
                    <a:pt x="22854" y="22854"/>
                  </a:cubicBezTo>
                  <a:cubicBezTo>
                    <a:pt x="37487" y="8221"/>
                    <a:pt x="57334" y="0"/>
                    <a:pt x="78028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C5621E1-62A7-AB71-472B-2208146575A1}"/>
                </a:ext>
              </a:extLst>
            </p:cNvPr>
            <p:cNvSpPr txBox="1"/>
            <p:nvPr/>
          </p:nvSpPr>
          <p:spPr>
            <a:xfrm>
              <a:off x="0" y="-47625"/>
              <a:ext cx="1332724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E0075B5-8331-8C17-3A38-073C7D401322}"/>
              </a:ext>
            </a:extLst>
          </p:cNvPr>
          <p:cNvGrpSpPr/>
          <p:nvPr/>
        </p:nvGrpSpPr>
        <p:grpSpPr>
          <a:xfrm>
            <a:off x="1329727" y="6665426"/>
            <a:ext cx="5325371" cy="1998158"/>
            <a:chOff x="0" y="0"/>
            <a:chExt cx="1332724" cy="526264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D728C7C-DAB9-8BFD-448A-D6816CF5109F}"/>
                </a:ext>
              </a:extLst>
            </p:cNvPr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D4709382-7AA1-5A53-457B-63D5253A6049}"/>
                </a:ext>
              </a:extLst>
            </p:cNvPr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C9A3A21-9462-1EEE-C176-78B5F1109FA2}"/>
              </a:ext>
            </a:extLst>
          </p:cNvPr>
          <p:cNvGrpSpPr/>
          <p:nvPr/>
        </p:nvGrpSpPr>
        <p:grpSpPr>
          <a:xfrm>
            <a:off x="6914935" y="4887921"/>
            <a:ext cx="5325371" cy="1998158"/>
            <a:chOff x="0" y="0"/>
            <a:chExt cx="1332724" cy="526264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86EF9D1-9EE1-106E-A459-656D67B95C4C}"/>
                </a:ext>
              </a:extLst>
            </p:cNvPr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316E0BBD-14AE-6C21-1D89-A3B8B276C489}"/>
                </a:ext>
              </a:extLst>
            </p:cNvPr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1FA5255D-25F4-8C2D-CDA8-C666DF43169C}"/>
              </a:ext>
            </a:extLst>
          </p:cNvPr>
          <p:cNvGrpSpPr/>
          <p:nvPr/>
        </p:nvGrpSpPr>
        <p:grpSpPr>
          <a:xfrm>
            <a:off x="12500142" y="6665426"/>
            <a:ext cx="5636951" cy="1998158"/>
            <a:chOff x="0" y="0"/>
            <a:chExt cx="1332724" cy="52626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008EE37-228F-49B2-90FF-882DD1CDA0C3}"/>
                </a:ext>
              </a:extLst>
            </p:cNvPr>
            <p:cNvSpPr/>
            <p:nvPr/>
          </p:nvSpPr>
          <p:spPr>
            <a:xfrm>
              <a:off x="0" y="0"/>
              <a:ext cx="1332724" cy="526264"/>
            </a:xfrm>
            <a:custGeom>
              <a:avLst/>
              <a:gdLst/>
              <a:ahLst/>
              <a:cxnLst/>
              <a:rect l="l" t="t" r="r" b="b"/>
              <a:pathLst>
                <a:path w="1332724" h="526264">
                  <a:moveTo>
                    <a:pt x="29069" y="0"/>
                  </a:moveTo>
                  <a:lnTo>
                    <a:pt x="1303654" y="0"/>
                  </a:lnTo>
                  <a:cubicBezTo>
                    <a:pt x="1319709" y="0"/>
                    <a:pt x="1332724" y="13015"/>
                    <a:pt x="1332724" y="29069"/>
                  </a:cubicBezTo>
                  <a:lnTo>
                    <a:pt x="1332724" y="497195"/>
                  </a:lnTo>
                  <a:cubicBezTo>
                    <a:pt x="1332724" y="504904"/>
                    <a:pt x="1329661" y="512298"/>
                    <a:pt x="1324209" y="517750"/>
                  </a:cubicBezTo>
                  <a:cubicBezTo>
                    <a:pt x="1318758" y="523201"/>
                    <a:pt x="1311364" y="526264"/>
                    <a:pt x="1303654" y="526264"/>
                  </a:cubicBezTo>
                  <a:lnTo>
                    <a:pt x="29069" y="526264"/>
                  </a:lnTo>
                  <a:cubicBezTo>
                    <a:pt x="13015" y="526264"/>
                    <a:pt x="0" y="513249"/>
                    <a:pt x="0" y="497195"/>
                  </a:cubicBezTo>
                  <a:lnTo>
                    <a:pt x="0" y="29069"/>
                  </a:lnTo>
                  <a:cubicBezTo>
                    <a:pt x="0" y="13015"/>
                    <a:pt x="13015" y="0"/>
                    <a:pt x="290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B4F6E490-76EA-B093-3014-4CFB40E5AC04}"/>
                </a:ext>
              </a:extLst>
            </p:cNvPr>
            <p:cNvSpPr txBox="1"/>
            <p:nvPr/>
          </p:nvSpPr>
          <p:spPr>
            <a:xfrm>
              <a:off x="0" y="-47625"/>
              <a:ext cx="1332724" cy="573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C4D802DC-A4FF-4557-00FB-79A0A5001790}"/>
              </a:ext>
            </a:extLst>
          </p:cNvPr>
          <p:cNvGrpSpPr/>
          <p:nvPr/>
        </p:nvGrpSpPr>
        <p:grpSpPr>
          <a:xfrm>
            <a:off x="8206338" y="7332185"/>
            <a:ext cx="2722065" cy="2586515"/>
            <a:chOff x="0" y="0"/>
            <a:chExt cx="812800" cy="8128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E1CE2F0-99FC-B109-6637-4977B72D22E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46000"/>
              </a:blip>
              <a:stretch>
                <a:fillRect l="-25614" r="-25614"/>
              </a:stretch>
            </a:blip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</p:grpSp>
      <p:sp>
        <p:nvSpPr>
          <p:cNvPr id="25" name="CustomShape 1">
            <a:extLst>
              <a:ext uri="{FF2B5EF4-FFF2-40B4-BE49-F238E27FC236}">
                <a16:creationId xmlns:a16="http://schemas.microsoft.com/office/drawing/2014/main" id="{5DB14D8F-41CE-78C8-6178-C6A0C31A0E2A}"/>
              </a:ext>
            </a:extLst>
          </p:cNvPr>
          <p:cNvSpPr/>
          <p:nvPr/>
        </p:nvSpPr>
        <p:spPr>
          <a:xfrm>
            <a:off x="4213294" y="1755358"/>
            <a:ext cx="10708152" cy="1197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40332" tIns="70166" rIns="140332" bIns="70166" anchor="ctr"/>
          <a:lstStyle/>
          <a:p>
            <a:pPr algn="ctr">
              <a:lnSpc>
                <a:spcPct val="150000"/>
              </a:lnSpc>
            </a:pPr>
            <a:r>
              <a:rPr lang="ko-KR" altLang="en-US" sz="3600" b="1" spc="-2" dirty="0">
                <a:latin typeface="Pretendard Medium" panose="020B0600000101010101" charset="-127"/>
                <a:ea typeface="Pretendard Medium" panose="020B0600000101010101" charset="-127"/>
              </a:rPr>
              <a:t>강사 출신의 대표가 직접 </a:t>
            </a:r>
            <a:r>
              <a:rPr lang="en-US" altLang="ko-KR" sz="4000" b="1" spc="-231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‘</a:t>
            </a:r>
            <a:r>
              <a:rPr lang="ko-KR" altLang="en-US" sz="4000" b="1" spc="-231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강사를 훈련시키는</a:t>
            </a:r>
            <a:r>
              <a:rPr lang="en-US" altLang="ko-KR" sz="4000" b="1" spc="-231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’ </a:t>
            </a:r>
            <a:r>
              <a:rPr lang="ko-KR" altLang="en-US" sz="3600" b="1" spc="-2" dirty="0" err="1">
                <a:latin typeface="Pretendard Medium" panose="020B0600000101010101" charset="-127"/>
                <a:ea typeface="Pretendard Medium" panose="020B0600000101010101" charset="-127"/>
              </a:rPr>
              <a:t>티칭</a:t>
            </a:r>
            <a:r>
              <a:rPr lang="ko-KR" altLang="en-US" sz="3600" b="1" spc="-2" dirty="0">
                <a:latin typeface="Pretendard Medium" panose="020B0600000101010101" charset="-127"/>
                <a:ea typeface="Pretendard Medium" panose="020B0600000101010101" charset="-127"/>
              </a:rPr>
              <a:t> 시스템</a:t>
            </a:r>
            <a:r>
              <a:rPr lang="en-US" sz="36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altLang="ko-KR" sz="3600" b="1" spc="-231" dirty="0">
                <a:latin typeface="Pretendard Medium" panose="020B0600000101010101" charset="-127"/>
                <a:ea typeface="Pretendard Medium" panose="020B0600000101010101" charset="-127"/>
              </a:rPr>
              <a:t>‘</a:t>
            </a:r>
            <a:r>
              <a:rPr lang="ko-KR" altLang="en-US" sz="3600" b="1" spc="-231" dirty="0">
                <a:latin typeface="Pretendard Medium" panose="020B0600000101010101" charset="-127"/>
                <a:ea typeface="Pretendard Medium" panose="020B0600000101010101" charset="-127"/>
              </a:rPr>
              <a:t>자사</a:t>
            </a:r>
            <a:r>
              <a:rPr lang="en-US" altLang="ko-KR" sz="3600" b="1" spc="-231" dirty="0">
                <a:latin typeface="Pretendard Medium" panose="020B0600000101010101" charset="-127"/>
                <a:ea typeface="Pretendard Medium" panose="020B0600000101010101" charset="-127"/>
              </a:rPr>
              <a:t>’</a:t>
            </a:r>
            <a:r>
              <a:rPr lang="ko-KR" altLang="en-US" sz="3600" b="1" spc="-231" dirty="0">
                <a:latin typeface="Pretendard Medium" panose="020B0600000101010101" charset="-127"/>
                <a:ea typeface="Pretendard Medium" panose="020B0600000101010101" charset="-127"/>
              </a:rPr>
              <a:t>만의 커리큘럼 강사 교육</a:t>
            </a:r>
            <a:endParaRPr lang="en-US" sz="3600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29" name="CustomShape 5">
            <a:extLst>
              <a:ext uri="{FF2B5EF4-FFF2-40B4-BE49-F238E27FC236}">
                <a16:creationId xmlns:a16="http://schemas.microsoft.com/office/drawing/2014/main" id="{77F0BE94-A0E3-74B7-589C-A0CB814EFEE5}"/>
              </a:ext>
            </a:extLst>
          </p:cNvPr>
          <p:cNvSpPr/>
          <p:nvPr/>
        </p:nvSpPr>
        <p:spPr>
          <a:xfrm>
            <a:off x="2011950" y="5890802"/>
            <a:ext cx="4102747" cy="568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40332" tIns="70166" rIns="140332" bIns="70166"/>
          <a:lstStyle/>
          <a:p>
            <a:pPr>
              <a:lnSpc>
                <a:spcPct val="100000"/>
              </a:lnSpc>
            </a:pPr>
            <a:r>
              <a:rPr lang="en-US" sz="2807" b="1" spc="-231" dirty="0" err="1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동기부여를</a:t>
            </a:r>
            <a:r>
              <a:rPr lang="en-US" sz="2807" b="1" spc="-231" dirty="0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 </a:t>
            </a:r>
            <a:r>
              <a:rPr lang="en-US" sz="2807" b="1" spc="-231" dirty="0" err="1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위한</a:t>
            </a:r>
            <a:r>
              <a:rPr lang="en-US" sz="2807" b="1" spc="-231" dirty="0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 </a:t>
            </a:r>
            <a:r>
              <a:rPr lang="en-US" sz="2807" b="1" spc="-231" dirty="0" err="1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지원사항</a:t>
            </a:r>
            <a:endParaRPr lang="en-US" sz="2807" spc="-2" dirty="0">
              <a:latin typeface="굴림"/>
            </a:endParaRPr>
          </a:p>
        </p:txBody>
      </p:sp>
      <p:sp>
        <p:nvSpPr>
          <p:cNvPr id="30" name="CustomShape 6">
            <a:extLst>
              <a:ext uri="{FF2B5EF4-FFF2-40B4-BE49-F238E27FC236}">
                <a16:creationId xmlns:a16="http://schemas.microsoft.com/office/drawing/2014/main" id="{E3BBBC04-E061-BE44-9B47-A719545F6335}"/>
              </a:ext>
            </a:extLst>
          </p:cNvPr>
          <p:cNvSpPr/>
          <p:nvPr/>
        </p:nvSpPr>
        <p:spPr>
          <a:xfrm>
            <a:off x="1387019" y="6642100"/>
            <a:ext cx="5298737" cy="186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40332" tIns="70166" rIns="140332" bIns="70166"/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강사 역량 강화를 위한 워크숍 정기 운영</a:t>
            </a: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학생 상담시간 확보를 위한 교내 인근 하우징 제공</a:t>
            </a:r>
          </a:p>
          <a:p>
            <a:pPr>
              <a:lnSpc>
                <a:spcPct val="200000"/>
              </a:lnSpc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유대감 형성을 위한 활동비 지원 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(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티타임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간식 등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)</a:t>
            </a:r>
          </a:p>
        </p:txBody>
      </p:sp>
      <p:sp>
        <p:nvSpPr>
          <p:cNvPr id="33" name="CustomShape 13">
            <a:extLst>
              <a:ext uri="{FF2B5EF4-FFF2-40B4-BE49-F238E27FC236}">
                <a16:creationId xmlns:a16="http://schemas.microsoft.com/office/drawing/2014/main" id="{63A9A769-BDF9-A4F6-D5F6-11BA7E72E46F}"/>
              </a:ext>
            </a:extLst>
          </p:cNvPr>
          <p:cNvSpPr/>
          <p:nvPr/>
        </p:nvSpPr>
        <p:spPr>
          <a:xfrm>
            <a:off x="8231783" y="4100454"/>
            <a:ext cx="2696620" cy="568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40332" tIns="70166" rIns="140332" bIns="70166"/>
          <a:lstStyle/>
          <a:p>
            <a:pPr>
              <a:lnSpc>
                <a:spcPct val="100000"/>
              </a:lnSpc>
            </a:pPr>
            <a:r>
              <a:rPr lang="ko-KR" altLang="en-US" sz="2807" b="1" spc="-231" dirty="0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강의 커리큘럼 구성</a:t>
            </a:r>
            <a:endParaRPr lang="en-US" sz="2807" spc="-2" dirty="0">
              <a:latin typeface="굴림"/>
            </a:endParaRPr>
          </a:p>
        </p:txBody>
      </p:sp>
      <p:sp>
        <p:nvSpPr>
          <p:cNvPr id="34" name="CustomShape 14">
            <a:extLst>
              <a:ext uri="{FF2B5EF4-FFF2-40B4-BE49-F238E27FC236}">
                <a16:creationId xmlns:a16="http://schemas.microsoft.com/office/drawing/2014/main" id="{D41A9A3F-53ED-D317-9D73-EC8C0106B2A5}"/>
              </a:ext>
            </a:extLst>
          </p:cNvPr>
          <p:cNvSpPr/>
          <p:nvPr/>
        </p:nvSpPr>
        <p:spPr>
          <a:xfrm>
            <a:off x="7066756" y="4813299"/>
            <a:ext cx="5297834" cy="20727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40332" tIns="70166" rIns="140332" bIns="70166"/>
          <a:lstStyle/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말하는 수업 커리큘럼 연구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 :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발표하기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또래 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가르치기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말로 설명하기 등 학생들이 직접 참여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하는 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Activity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수업 커리큘럼 연구 및 개발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36" name="CustomShape 16">
            <a:extLst>
              <a:ext uri="{FF2B5EF4-FFF2-40B4-BE49-F238E27FC236}">
                <a16:creationId xmlns:a16="http://schemas.microsoft.com/office/drawing/2014/main" id="{DBA7C3C5-BB01-37B3-0AD5-CA4233988FAD}"/>
              </a:ext>
            </a:extLst>
          </p:cNvPr>
          <p:cNvSpPr/>
          <p:nvPr/>
        </p:nvSpPr>
        <p:spPr>
          <a:xfrm>
            <a:off x="14222390" y="5880100"/>
            <a:ext cx="2369366" cy="568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40332" tIns="70166" rIns="140332" bIns="70166"/>
          <a:lstStyle/>
          <a:p>
            <a:pPr>
              <a:lnSpc>
                <a:spcPct val="100000"/>
              </a:lnSpc>
            </a:pPr>
            <a:r>
              <a:rPr lang="en-US" sz="2807" b="1" spc="-231" dirty="0" err="1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강사</a:t>
            </a:r>
            <a:r>
              <a:rPr lang="en-US" sz="2807" b="1" spc="-231" dirty="0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 </a:t>
            </a:r>
            <a:r>
              <a:rPr lang="en-US" sz="2807" b="1" spc="-231" dirty="0" err="1">
                <a:solidFill>
                  <a:srgbClr val="FFFFFF"/>
                </a:solidFill>
                <a:latin typeface="Yoon 윤명조 750" panose="02020503000000000000" pitchFamily="18" charset="-127"/>
                <a:ea typeface="Yoon 윤명조 750" panose="02020503000000000000" pitchFamily="18" charset="-127"/>
              </a:rPr>
              <a:t>모니터링</a:t>
            </a:r>
            <a:endParaRPr lang="en-US" sz="2807" spc="-2" dirty="0">
              <a:latin typeface="굴림"/>
            </a:endParaRP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8FF0535C-7980-EE01-9558-096DC6F58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8259" y="6625587"/>
            <a:ext cx="5962297" cy="184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ko-K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운영진 수업 참관을 통한 수업 분위기 및 커리큘럼 점검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ko-K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정기 운영회의로 수강생 정보 공유 및 강의 피드백 제공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o-KR" altLang="ko-K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etendard Medium" panose="020B0600000101010101" charset="-127"/>
                <a:ea typeface="Pretendard Medium" panose="020B0600000101010101" charset="-127"/>
              </a:rPr>
              <a:t>정기 시험 응시 및 만족도 조사 기반 차후 과정 개선 운영</a:t>
            </a: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BD858AE3-C21C-61A4-F6B8-F6F473DDE533}"/>
              </a:ext>
            </a:extLst>
          </p:cNvPr>
          <p:cNvGrpSpPr/>
          <p:nvPr/>
        </p:nvGrpSpPr>
        <p:grpSpPr>
          <a:xfrm>
            <a:off x="519112" y="430918"/>
            <a:ext cx="8134904" cy="458971"/>
            <a:chOff x="519112" y="430918"/>
            <a:chExt cx="8134904" cy="458971"/>
          </a:xfrm>
        </p:grpSpPr>
        <p:pic>
          <p:nvPicPr>
            <p:cNvPr id="37" name="Picture 13">
              <a:extLst>
                <a:ext uri="{FF2B5EF4-FFF2-40B4-BE49-F238E27FC236}">
                  <a16:creationId xmlns:a16="http://schemas.microsoft.com/office/drawing/2014/main" id="{76F0022A-574C-2495-74F4-095E0CC5B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112" y="430918"/>
              <a:ext cx="97754" cy="458971"/>
            </a:xfrm>
            <a:prstGeom prst="rect">
              <a:avLst/>
            </a:prstGeom>
          </p:spPr>
        </p:pic>
        <p:sp>
          <p:nvSpPr>
            <p:cNvPr id="39" name="TextBox 10">
              <a:extLst>
                <a:ext uri="{FF2B5EF4-FFF2-40B4-BE49-F238E27FC236}">
                  <a16:creationId xmlns:a16="http://schemas.microsoft.com/office/drawing/2014/main" id="{07CCA0D3-0FE0-D835-6CD6-DECA38C9A10C}"/>
                </a:ext>
              </a:extLst>
            </p:cNvPr>
            <p:cNvSpPr txBox="1"/>
            <p:nvPr/>
          </p:nvSpPr>
          <p:spPr>
            <a:xfrm>
              <a:off x="714621" y="469900"/>
              <a:ext cx="7939395" cy="381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4.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</a:t>
              </a: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: 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교육특징</a:t>
              </a: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0FAFE32-B10C-731A-29C8-B57EDE28D96F}"/>
              </a:ext>
            </a:extLst>
          </p:cNvPr>
          <p:cNvSpPr/>
          <p:nvPr/>
        </p:nvSpPr>
        <p:spPr>
          <a:xfrm>
            <a:off x="-2915444" y="2298700"/>
            <a:ext cx="11147227" cy="68556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대표님께 피드백 확인하기</a:t>
            </a:r>
          </a:p>
        </p:txBody>
      </p:sp>
    </p:spTree>
    <p:extLst>
      <p:ext uri="{BB962C8B-B14F-4D97-AF65-F5344CB8AC3E}">
        <p14:creationId xmlns:p14="http://schemas.microsoft.com/office/powerpoint/2010/main" val="101743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7C4E9-052D-F3DC-0CE9-99DDFFD2A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CustomShape 2">
            <a:extLst>
              <a:ext uri="{FF2B5EF4-FFF2-40B4-BE49-F238E27FC236}">
                <a16:creationId xmlns:a16="http://schemas.microsoft.com/office/drawing/2014/main" id="{B309BF04-B580-4942-A8E3-F298A6DCC609}"/>
              </a:ext>
            </a:extLst>
          </p:cNvPr>
          <p:cNvSpPr/>
          <p:nvPr/>
        </p:nvSpPr>
        <p:spPr>
          <a:xfrm>
            <a:off x="14706797" y="7409020"/>
            <a:ext cx="19009938" cy="71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2807" dirty="0">
              <a:ea typeface="Pretendard Medium" panose="020B0600000101010101" charset="-127"/>
            </a:endParaRPr>
          </a:p>
        </p:txBody>
      </p:sp>
      <p:sp>
        <p:nvSpPr>
          <p:cNvPr id="1810" name="CustomShape 3">
            <a:extLst>
              <a:ext uri="{FF2B5EF4-FFF2-40B4-BE49-F238E27FC236}">
                <a16:creationId xmlns:a16="http://schemas.microsoft.com/office/drawing/2014/main" id="{541C07E4-5265-BB9A-FCD6-CD7BBF930D61}"/>
              </a:ext>
            </a:extLst>
          </p:cNvPr>
          <p:cNvSpPr/>
          <p:nvPr/>
        </p:nvSpPr>
        <p:spPr>
          <a:xfrm>
            <a:off x="14706797" y="7409020"/>
            <a:ext cx="19009938" cy="71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2807" dirty="0">
              <a:ea typeface="Pretendard Medium" panose="020B0600000101010101" charset="-127"/>
            </a:endParaRPr>
          </a:p>
        </p:txBody>
      </p:sp>
      <p:sp>
        <p:nvSpPr>
          <p:cNvPr id="1811" name="CustomShape 4">
            <a:extLst>
              <a:ext uri="{FF2B5EF4-FFF2-40B4-BE49-F238E27FC236}">
                <a16:creationId xmlns:a16="http://schemas.microsoft.com/office/drawing/2014/main" id="{5BB8EF67-051A-8DC1-16B8-971057D35722}"/>
              </a:ext>
            </a:extLst>
          </p:cNvPr>
          <p:cNvSpPr/>
          <p:nvPr/>
        </p:nvSpPr>
        <p:spPr>
          <a:xfrm>
            <a:off x="14935257" y="7296754"/>
            <a:ext cx="19009938" cy="71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2807" dirty="0">
              <a:ea typeface="Pretendard Medium" panose="020B0600000101010101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8AD7CA5-0488-EE33-1F95-F2B1DCEEB86A}"/>
              </a:ext>
            </a:extLst>
          </p:cNvPr>
          <p:cNvSpPr/>
          <p:nvPr/>
        </p:nvSpPr>
        <p:spPr>
          <a:xfrm>
            <a:off x="442842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828" name="CustomShape 20">
            <a:extLst>
              <a:ext uri="{FF2B5EF4-FFF2-40B4-BE49-F238E27FC236}">
                <a16:creationId xmlns:a16="http://schemas.microsoft.com/office/drawing/2014/main" id="{7BE06897-D55C-BEDB-28BB-EDDDD8FBDEDF}"/>
              </a:ext>
            </a:extLst>
          </p:cNvPr>
          <p:cNvSpPr/>
          <p:nvPr/>
        </p:nvSpPr>
        <p:spPr>
          <a:xfrm>
            <a:off x="1561602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이지연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E66EC7-A1CF-A540-95FD-B3931BEE0EB2}"/>
              </a:ext>
            </a:extLst>
          </p:cNvPr>
          <p:cNvSpPr txBox="1"/>
          <p:nvPr/>
        </p:nvSpPr>
        <p:spPr>
          <a:xfrm>
            <a:off x="756560" y="5357623"/>
            <a:ext cx="514852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-University of Maryland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토익 점수 : 9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80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점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대학 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동국대학교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수원대학교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전북대학교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대구과학대학교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삼육대학교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수원여자대학교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서강대학교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한세대학교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건국대학교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강남대학교 외 다수 출강</a:t>
            </a:r>
            <a:endParaRPr lang="en-US" altLang="ko-KR" sz="2000" dirty="0">
              <a:ea typeface="Pretendard Medium" panose="020B0600000101010101" charset="-127"/>
            </a:endParaRPr>
          </a:p>
          <a:p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기업 및 지자체 참여 경력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삼성전자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한화 </a:t>
            </a:r>
            <a:r>
              <a:rPr lang="ko-KR" altLang="en-US" sz="2000" dirty="0" err="1">
                <a:ea typeface="Pretendard Medium" panose="020B0600000101010101" charset="-127"/>
              </a:rPr>
              <a:t>에어로스페이스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카카오페이증권</a:t>
            </a:r>
            <a:r>
              <a:rPr lang="en-US" altLang="ko-KR" sz="2000" dirty="0">
                <a:ea typeface="Pretendard Medium" panose="020B0600000101010101" charset="-127"/>
              </a:rPr>
              <a:t>, GS Retail,</a:t>
            </a:r>
            <a:r>
              <a:rPr lang="ko-KR" altLang="en-US" sz="2000" dirty="0">
                <a:ea typeface="Pretendard Medium" panose="020B0600000101010101" charset="-127"/>
              </a:rPr>
              <a:t> 롯데 </a:t>
            </a:r>
            <a:r>
              <a:rPr lang="en-US" altLang="ko-KR" sz="2000" dirty="0">
                <a:ea typeface="Pretendard Medium" panose="020B0600000101010101" charset="-127"/>
              </a:rPr>
              <a:t>outlet </a:t>
            </a:r>
            <a:r>
              <a:rPr lang="ko-KR" altLang="en-US" sz="2000" dirty="0" err="1">
                <a:ea typeface="Pretendard Medium" panose="020B0600000101010101" charset="-127"/>
              </a:rPr>
              <a:t>고양점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유라클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동아제약</a:t>
            </a:r>
            <a:r>
              <a:rPr lang="en-US" altLang="ko-KR" sz="2000" dirty="0">
                <a:ea typeface="Pretendard Medium" panose="020B0600000101010101" charset="-127"/>
              </a:rPr>
              <a:t>,  </a:t>
            </a:r>
            <a:r>
              <a:rPr lang="ko-KR" altLang="en-US" sz="2000" dirty="0" err="1">
                <a:ea typeface="Pretendard Medium" panose="020B0600000101010101" charset="-127"/>
              </a:rPr>
              <a:t>하나금융티아이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삼성물산</a:t>
            </a:r>
            <a:r>
              <a:rPr lang="en-US" altLang="ko-KR" sz="2000" dirty="0">
                <a:ea typeface="Pretendard Medium" panose="020B0600000101010101" charset="-127"/>
              </a:rPr>
              <a:t>, CJ ENM(</a:t>
            </a:r>
            <a:r>
              <a:rPr lang="ko-KR" altLang="en-US" sz="2000" dirty="0" err="1">
                <a:ea typeface="Pretendard Medium" panose="020B0600000101010101" charset="-127"/>
              </a:rPr>
              <a:t>오쇼핑</a:t>
            </a:r>
            <a:r>
              <a:rPr lang="en-US" altLang="ko-KR" sz="2000" dirty="0">
                <a:ea typeface="Pretendard Medium" panose="020B0600000101010101" charset="-127"/>
              </a:rPr>
              <a:t>), </a:t>
            </a:r>
            <a:r>
              <a:rPr lang="ko-KR" altLang="en-US" sz="2000" dirty="0">
                <a:ea typeface="Pretendard Medium" panose="020B0600000101010101" charset="-127"/>
              </a:rPr>
              <a:t>포스코건설 등 기업체 강의</a:t>
            </a:r>
            <a:endParaRPr lang="en-US" altLang="ko-KR" sz="2000" dirty="0">
              <a:ea typeface="Pretendard Medium" panose="020B0600000101010101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6C6E71-C838-B058-5E2D-0B8B8D2EA1E7}"/>
              </a:ext>
            </a:extLst>
          </p:cNvPr>
          <p:cNvSpPr/>
          <p:nvPr/>
        </p:nvSpPr>
        <p:spPr>
          <a:xfrm>
            <a:off x="6838781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4" name="CustomShape 20">
            <a:extLst>
              <a:ext uri="{FF2B5EF4-FFF2-40B4-BE49-F238E27FC236}">
                <a16:creationId xmlns:a16="http://schemas.microsoft.com/office/drawing/2014/main" id="{5418F106-508F-20DE-9E68-4FAC0A6395E8}"/>
              </a:ext>
            </a:extLst>
          </p:cNvPr>
          <p:cNvSpPr/>
          <p:nvPr/>
        </p:nvSpPr>
        <p:spPr>
          <a:xfrm>
            <a:off x="7957541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박수진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1BD664-C379-485E-C11A-75D2E492E178}"/>
              </a:ext>
            </a:extLst>
          </p:cNvPr>
          <p:cNvSpPr txBox="1"/>
          <p:nvPr/>
        </p:nvSpPr>
        <p:spPr>
          <a:xfrm>
            <a:off x="7152499" y="5357623"/>
            <a:ext cx="5148529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고려대학교</a:t>
            </a:r>
            <a:r>
              <a:rPr lang="en-US" altLang="ko-KR" sz="2000" b="1" dirty="0">
                <a:ea typeface="Pretendard Medium" panose="020B0600000101010101" charset="-127"/>
              </a:rPr>
              <a:t> </a:t>
            </a:r>
            <a:r>
              <a:rPr lang="ko-KR" altLang="en-US" sz="2000" b="1" dirty="0">
                <a:ea typeface="Pretendard Medium" panose="020B0600000101010101" charset="-127"/>
              </a:rPr>
              <a:t>언어학 박사과정 수료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토익 점수 : 990점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대학 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연세대학교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국민대학교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이화여자대학교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경희대학교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건국대학교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충남대학교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대전대학교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목원대학교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한남대학교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한밭대학교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우송대학교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한국폴리텍대학교</a:t>
            </a:r>
            <a:r>
              <a:rPr lang="ko-KR" altLang="en-US" sz="2000" dirty="0">
                <a:ea typeface="Pretendard Medium" panose="020B0600000101010101" charset="-127"/>
              </a:rPr>
              <a:t> 외 다수 대학 초빙교수</a:t>
            </a:r>
            <a:endParaRPr lang="en-US" altLang="ko-KR" sz="2000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기업 및 지자체 참여 경력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삼성전자 </a:t>
            </a:r>
            <a:r>
              <a:rPr lang="en-US" altLang="ko-KR" sz="2000" dirty="0">
                <a:ea typeface="Pretendard Medium" panose="020B0600000101010101" charset="-127"/>
              </a:rPr>
              <a:t>LCD </a:t>
            </a:r>
            <a:r>
              <a:rPr lang="ko-KR" altLang="en-US" sz="2000" dirty="0">
                <a:ea typeface="Pretendard Medium" panose="020B0600000101010101" charset="-127"/>
              </a:rPr>
              <a:t>사업부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한국동서발전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한국타이어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피터테크</a:t>
            </a:r>
            <a:r>
              <a:rPr lang="ko-KR" altLang="en-US" sz="2000" dirty="0">
                <a:ea typeface="Pretendard Medium" panose="020B0600000101010101" charset="-127"/>
              </a:rPr>
              <a:t> 등 기업체 </a:t>
            </a:r>
            <a:r>
              <a:rPr lang="ko-KR" altLang="en-US" sz="2000" dirty="0" err="1">
                <a:ea typeface="Pretendard Medium" panose="020B0600000101010101" charset="-127"/>
              </a:rPr>
              <a:t>토익강의</a:t>
            </a:r>
            <a:endParaRPr lang="en-US" altLang="ko-KR" sz="2000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 </a:t>
            </a:r>
            <a:r>
              <a:rPr lang="ko-KR" altLang="en-US" sz="2000" b="1" dirty="0">
                <a:ea typeface="Pretendard Medium" panose="020B0600000101010101" charset="-127"/>
              </a:rPr>
              <a:t>어학원 경력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en-US" altLang="ko-KR" sz="2000" dirty="0">
                <a:ea typeface="Pretendard Medium" panose="020B0600000101010101" charset="-127"/>
              </a:rPr>
              <a:t>YBM </a:t>
            </a:r>
            <a:r>
              <a:rPr lang="ko-KR" altLang="en-US" sz="2000" dirty="0">
                <a:ea typeface="Pretendard Medium" panose="020B0600000101010101" charset="-127"/>
              </a:rPr>
              <a:t>어학원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마이에듀케이션</a:t>
            </a:r>
            <a:r>
              <a:rPr lang="en-US" altLang="ko-KR" sz="2000" dirty="0">
                <a:ea typeface="Pretendard Medium" panose="020B0600000101010101" charset="-127"/>
              </a:rPr>
              <a:t>, PAGODA</a:t>
            </a:r>
            <a:endParaRPr lang="ko-KR" altLang="en-US" sz="2000" dirty="0">
              <a:ea typeface="Pretendard Medium" panose="020B0600000101010101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050D3E7-8CA2-CF37-4C2D-AD8BC55BA97A}"/>
              </a:ext>
            </a:extLst>
          </p:cNvPr>
          <p:cNvSpPr/>
          <p:nvPr/>
        </p:nvSpPr>
        <p:spPr>
          <a:xfrm>
            <a:off x="13124616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4" name="CustomShape 20">
            <a:extLst>
              <a:ext uri="{FF2B5EF4-FFF2-40B4-BE49-F238E27FC236}">
                <a16:creationId xmlns:a16="http://schemas.microsoft.com/office/drawing/2014/main" id="{91F6DD31-F7F9-F3C3-2FEC-655FC1B93016}"/>
              </a:ext>
            </a:extLst>
          </p:cNvPr>
          <p:cNvSpPr/>
          <p:nvPr/>
        </p:nvSpPr>
        <p:spPr>
          <a:xfrm>
            <a:off x="14243376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김희진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662327-BEBC-BCE3-7D07-3C893A38A01D}"/>
              </a:ext>
            </a:extLst>
          </p:cNvPr>
          <p:cNvSpPr txBox="1"/>
          <p:nvPr/>
        </p:nvSpPr>
        <p:spPr>
          <a:xfrm>
            <a:off x="13438334" y="5357623"/>
            <a:ext cx="5148529" cy="419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계명대학교 석사</a:t>
            </a:r>
            <a:r>
              <a:rPr lang="en-US" altLang="ko-KR" sz="2000" b="1" dirty="0">
                <a:ea typeface="Pretendard Medium" panose="020B0600000101010101" charset="-127"/>
              </a:rPr>
              <a:t>, </a:t>
            </a:r>
            <a:r>
              <a:rPr lang="ko-KR" altLang="en-US" sz="2000" b="1" dirty="0">
                <a:ea typeface="Pretendard Medium" panose="020B0600000101010101" charset="-127"/>
              </a:rPr>
              <a:t>박사 수료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토익 점수 : 990점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대학 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대구한의 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원광대학교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원광보건대학교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우송대학교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전주대학교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건양대학교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국방대학교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국군간호사관학교 외 다수 출강</a:t>
            </a:r>
            <a:endParaRPr lang="en-US" altLang="ko-KR" sz="2000" dirty="0">
              <a:ea typeface="Pretendard Medium" panose="020B0600000101010101" charset="-127"/>
            </a:endParaRPr>
          </a:p>
          <a:p>
            <a:r>
              <a:rPr lang="ko-KR" altLang="en-US" sz="2000" dirty="0" err="1">
                <a:ea typeface="Pretendard Medium" panose="020B0600000101010101" charset="-127"/>
              </a:rPr>
              <a:t>원관대학교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우송대학교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en-US" sz="2000" dirty="0">
                <a:ea typeface="Pretendard Medium" panose="020B0600000101010101" charset="-127"/>
              </a:rPr>
              <a:t>초빙 교수 </a:t>
            </a:r>
            <a:endParaRPr lang="en-US" altLang="ko-KR" sz="2000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기업 및 지자체 참여 경력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경기도청북부청사, 성남시청</a:t>
            </a:r>
            <a:r>
              <a:rPr lang="en-US" altLang="ko-KR" sz="2000" dirty="0">
                <a:ea typeface="Pretendard Medium" panose="020B0600000101010101" charset="-127"/>
              </a:rPr>
              <a:t>,</a:t>
            </a:r>
            <a:r>
              <a:rPr lang="ko-KR" altLang="en-US" sz="2000" dirty="0">
                <a:ea typeface="Pretendard Medium" panose="020B0600000101010101" charset="-127"/>
              </a:rPr>
              <a:t>S&amp;S, </a:t>
            </a:r>
            <a:r>
              <a:rPr lang="ko-KR" altLang="en-US" sz="2000" dirty="0" err="1">
                <a:ea typeface="Pretendard Medium" panose="020B0600000101010101" charset="-127"/>
              </a:rPr>
              <a:t>엠테스</a:t>
            </a:r>
            <a:r>
              <a:rPr lang="ko-KR" altLang="en-US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동희산업,현대케피코</a:t>
            </a:r>
            <a:r>
              <a:rPr lang="ko-KR" altLang="en-US" sz="2000" dirty="0">
                <a:ea typeface="Pretendard Medium" panose="020B0600000101010101" charset="-127"/>
              </a:rPr>
              <a:t> 등 기업체 </a:t>
            </a:r>
            <a:r>
              <a:rPr lang="ko-KR" altLang="en-US" sz="2000" dirty="0" err="1">
                <a:ea typeface="Pretendard Medium" panose="020B0600000101010101" charset="-127"/>
              </a:rPr>
              <a:t>토익강의</a:t>
            </a:r>
            <a:endParaRPr lang="en-US" altLang="ko-KR" sz="2000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endParaRPr lang="ko-KR" altLang="en-US" sz="2000" dirty="0">
              <a:ea typeface="Pretendard Medium" panose="020B0600000101010101" charset="-127"/>
            </a:endParaRPr>
          </a:p>
        </p:txBody>
      </p:sp>
      <p:pic>
        <p:nvPicPr>
          <p:cNvPr id="17" name="Picture 19">
            <a:extLst>
              <a:ext uri="{FF2B5EF4-FFF2-40B4-BE49-F238E27FC236}">
                <a16:creationId xmlns:a16="http://schemas.microsoft.com/office/drawing/2014/main" id="{56C8FAA3-97A6-ECCD-28FC-25709E33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017" y="2817917"/>
            <a:ext cx="1702278" cy="2305327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733E2AEC-588C-A03B-A151-0E194054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42" y="2817916"/>
            <a:ext cx="1702278" cy="2305327"/>
          </a:xfrm>
          <a:prstGeom prst="rect">
            <a:avLst/>
          </a:prstGeom>
        </p:spPr>
      </p:pic>
      <p:pic>
        <p:nvPicPr>
          <p:cNvPr id="12" name="Picture 19">
            <a:extLst>
              <a:ext uri="{FF2B5EF4-FFF2-40B4-BE49-F238E27FC236}">
                <a16:creationId xmlns:a16="http://schemas.microsoft.com/office/drawing/2014/main" id="{28D318F1-D7E8-5D90-E74A-E15CF133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5747" y="2813065"/>
            <a:ext cx="1702278" cy="2305327"/>
          </a:xfrm>
          <a:prstGeom prst="rect">
            <a:avLst/>
          </a:prstGeom>
        </p:spPr>
      </p:pic>
      <p:pic>
        <p:nvPicPr>
          <p:cNvPr id="18" name="Picture 13">
            <a:extLst>
              <a:ext uri="{FF2B5EF4-FFF2-40B4-BE49-F238E27FC236}">
                <a16:creationId xmlns:a16="http://schemas.microsoft.com/office/drawing/2014/main" id="{65D8E4F4-D1E1-1BEF-772D-ABEA02616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2" y="430918"/>
            <a:ext cx="97754" cy="458971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7DDE0FEA-BEFA-B897-4EB5-D4BB76FC3A8B}"/>
              </a:ext>
            </a:extLst>
          </p:cNvPr>
          <p:cNvSpPr txBox="1"/>
          <p:nvPr/>
        </p:nvSpPr>
        <p:spPr>
          <a:xfrm>
            <a:off x="714621" y="469900"/>
            <a:ext cx="7939395" cy="381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0350"/>
              </a:lnSpc>
            </a:pPr>
            <a:r>
              <a:rPr lang="en-US" altLang="ko-KR" sz="3200" b="1" spc="-75" dirty="0">
                <a:solidFill>
                  <a:srgbClr val="3A4CA8"/>
                </a:solidFill>
                <a:ea typeface="나눔고딕" pitchFamily="2" charset="-127"/>
              </a:rPr>
              <a:t>4.</a:t>
            </a:r>
            <a:r>
              <a:rPr lang="ko-KR" altLang="en-US" sz="3200" b="1" spc="-75" dirty="0" err="1">
                <a:solidFill>
                  <a:srgbClr val="3A4CA8"/>
                </a:solidFill>
                <a:ea typeface="나눔고딕" pitchFamily="2" charset="-127"/>
              </a:rPr>
              <a:t>마이에듀케이션</a:t>
            </a:r>
            <a:r>
              <a:rPr lang="ko-KR" altLang="en-US" sz="3200" b="1" spc="-75" dirty="0">
                <a:solidFill>
                  <a:srgbClr val="3A4CA8"/>
                </a:solidFill>
                <a:ea typeface="나눔고딕" pitchFamily="2" charset="-127"/>
              </a:rPr>
              <a:t> </a:t>
            </a:r>
            <a:r>
              <a:rPr lang="en-US" altLang="ko-KR" sz="3200" b="1" spc="-75" dirty="0">
                <a:solidFill>
                  <a:srgbClr val="3A4CA8"/>
                </a:solidFill>
                <a:ea typeface="나눔고딕" pitchFamily="2" charset="-127"/>
              </a:rPr>
              <a:t>: </a:t>
            </a:r>
            <a:r>
              <a:rPr lang="ko-KR" altLang="en-US" sz="3200" b="1" spc="-75" dirty="0" err="1">
                <a:solidFill>
                  <a:srgbClr val="3A4CA8"/>
                </a:solidFill>
                <a:ea typeface="나눔고딕" pitchFamily="2" charset="-127"/>
              </a:rPr>
              <a:t>교육특징（대표강사진</a:t>
            </a:r>
            <a:r>
              <a:rPr lang="ko-KR" altLang="en-US" sz="3200" b="1" spc="-75" dirty="0">
                <a:solidFill>
                  <a:srgbClr val="3A4CA8"/>
                </a:solidFill>
                <a:ea typeface="나눔고딕" pitchFamily="2" charset="-127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70525485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CustomShape 2"/>
          <p:cNvSpPr/>
          <p:nvPr/>
        </p:nvSpPr>
        <p:spPr>
          <a:xfrm>
            <a:off x="14706797" y="7409020"/>
            <a:ext cx="19009938" cy="71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2807" dirty="0">
              <a:ea typeface="Pretendard Medium" panose="020B0600000101010101" charset="-127"/>
            </a:endParaRPr>
          </a:p>
        </p:txBody>
      </p:sp>
      <p:sp>
        <p:nvSpPr>
          <p:cNvPr id="1811" name="CustomShape 4"/>
          <p:cNvSpPr/>
          <p:nvPr/>
        </p:nvSpPr>
        <p:spPr>
          <a:xfrm>
            <a:off x="14935257" y="7296754"/>
            <a:ext cx="19009938" cy="71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2807" dirty="0">
              <a:ea typeface="Pretendard Medium" panose="020B0600000101010101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DA9C68-1867-797F-724A-54BC79E108FC}"/>
              </a:ext>
            </a:extLst>
          </p:cNvPr>
          <p:cNvSpPr/>
          <p:nvPr/>
        </p:nvSpPr>
        <p:spPr>
          <a:xfrm>
            <a:off x="442842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828" name="CustomShape 20"/>
          <p:cNvSpPr/>
          <p:nvPr/>
        </p:nvSpPr>
        <p:spPr>
          <a:xfrm>
            <a:off x="1561602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장효영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2A3C70-FD0B-87FA-E30C-8BBD8077CE28}"/>
              </a:ext>
            </a:extLst>
          </p:cNvPr>
          <p:cNvSpPr txBox="1"/>
          <p:nvPr/>
        </p:nvSpPr>
        <p:spPr>
          <a:xfrm>
            <a:off x="756560" y="5357623"/>
            <a:ext cx="5148529" cy="3903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서울시립대학교 대학원</a:t>
            </a:r>
            <a:r>
              <a:rPr lang="en-US" altLang="ko-KR" sz="2000" b="1" dirty="0">
                <a:ea typeface="Pretendard Medium" panose="020B0600000101010101" charset="-127"/>
              </a:rPr>
              <a:t>(</a:t>
            </a:r>
            <a:r>
              <a:rPr lang="ko-KR" altLang="en-US" sz="2000" b="1" dirty="0">
                <a:ea typeface="Pretendard Medium" panose="020B0600000101010101" charset="-127"/>
              </a:rPr>
              <a:t>석사</a:t>
            </a:r>
            <a:r>
              <a:rPr lang="en-US" altLang="ko-KR" sz="2000" b="1" dirty="0">
                <a:ea typeface="Pretendard Medium" panose="020B0600000101010101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토익 점수 : 9</a:t>
            </a: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85</a:t>
            </a:r>
            <a:r>
              <a:rPr lang="ko-KR" altLang="en-US" sz="2000" b="1" dirty="0">
                <a:solidFill>
                  <a:schemeClr val="accent6">
                    <a:lumMod val="75000"/>
                  </a:schemeClr>
                </a:solidFill>
                <a:ea typeface="Pretendard Medium" panose="020B0600000101010101" charset="-127"/>
              </a:rPr>
              <a:t>점</a:t>
            </a:r>
            <a:endParaRPr lang="en-US" altLang="ko-KR" sz="2000" b="1" dirty="0">
              <a:solidFill>
                <a:schemeClr val="accent6">
                  <a:lumMod val="75000"/>
                </a:schemeClr>
              </a:solidFill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대학 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ko-KR" altLang="en-US" sz="2000" dirty="0">
                <a:ea typeface="Pretendard Medium" panose="020B0600000101010101" charset="-127"/>
              </a:rPr>
              <a:t>고려대학교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건국대학교</a:t>
            </a:r>
            <a:r>
              <a:rPr lang="en-US" altLang="ko-KR" sz="2000" dirty="0">
                <a:ea typeface="Pretendard Medium" panose="020B0600000101010101" charset="-127"/>
              </a:rPr>
              <a:t>,,</a:t>
            </a:r>
            <a:r>
              <a:rPr lang="ko-KR" altLang="en-US" sz="2000" dirty="0">
                <a:ea typeface="Pretendard Medium" panose="020B0600000101010101" charset="-127"/>
              </a:rPr>
              <a:t>경북대학교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명지전문대학교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원광보건대학교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동양대학교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 err="1">
                <a:ea typeface="Pretendard Medium" panose="020B0600000101010101" charset="-127"/>
              </a:rPr>
              <a:t>가톨릭상지대학교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경북도립대학교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en-US" sz="2000" dirty="0">
                <a:ea typeface="Pretendard Medium" panose="020B0600000101010101" charset="-127"/>
              </a:rPr>
              <a:t>세명대학교 외 다수 출강</a:t>
            </a:r>
            <a:endParaRPr lang="en-US" altLang="ko-KR" sz="2000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 </a:t>
            </a:r>
            <a:r>
              <a:rPr lang="ko-KR" altLang="en-US" sz="2000" b="1" dirty="0">
                <a:ea typeface="Pretendard Medium" panose="020B0600000101010101" charset="-127"/>
              </a:rPr>
              <a:t>어학원 경력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pPr lvl="0" algn="l">
              <a:lnSpc>
                <a:spcPct val="124499"/>
              </a:lnSpc>
            </a:pPr>
            <a:r>
              <a:rPr lang="en-US" altLang="ko-KR" sz="2000" dirty="0">
                <a:ea typeface="Pretendard Medium" panose="020B0600000101010101" charset="-127"/>
              </a:rPr>
              <a:t>PAGODA </a:t>
            </a:r>
            <a:r>
              <a:rPr lang="ko-KR" altLang="ko-KR" sz="2000" dirty="0">
                <a:ea typeface="Pretendard Medium" panose="020B0600000101010101" charset="-127"/>
              </a:rPr>
              <a:t>어학원</a:t>
            </a:r>
            <a:r>
              <a:rPr lang="en-US" altLang="ko-KR" sz="2000" dirty="0">
                <a:ea typeface="Pretendard Medium" panose="020B0600000101010101" charset="-127"/>
              </a:rPr>
              <a:t>, (</a:t>
            </a:r>
            <a:r>
              <a:rPr lang="ko-KR" altLang="ko-KR" sz="2000" dirty="0">
                <a:ea typeface="Pretendard Medium" panose="020B0600000101010101" charset="-127"/>
              </a:rPr>
              <a:t>주</a:t>
            </a:r>
            <a:r>
              <a:rPr lang="en-US" altLang="ko-KR" sz="2000" dirty="0">
                <a:ea typeface="Pretendard Medium" panose="020B0600000101010101" charset="-127"/>
              </a:rPr>
              <a:t>)</a:t>
            </a:r>
            <a:r>
              <a:rPr lang="ko-KR" altLang="ko-KR" sz="2000" dirty="0" err="1">
                <a:ea typeface="Pretendard Medium" panose="020B0600000101010101" charset="-127"/>
              </a:rPr>
              <a:t>에듀윌</a:t>
            </a:r>
            <a:r>
              <a:rPr lang="en-US" altLang="ko-KR" sz="2000" dirty="0">
                <a:ea typeface="Pretendard Medium" panose="020B0600000101010101" charset="-127"/>
              </a:rPr>
              <a:t>, YBM</a:t>
            </a:r>
            <a:r>
              <a:rPr lang="ko-KR" altLang="ko-KR" sz="2000" dirty="0">
                <a:ea typeface="Pretendard Medium" panose="020B0600000101010101" charset="-127"/>
              </a:rPr>
              <a:t>어학원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ko-KR" sz="2000" dirty="0">
                <a:ea typeface="Pretendard Medium" panose="020B0600000101010101" charset="-127"/>
              </a:rPr>
              <a:t>신촌</a:t>
            </a:r>
            <a:r>
              <a:rPr lang="en-US" altLang="ko-KR" sz="2000" dirty="0">
                <a:ea typeface="Pretendard Medium" panose="020B0600000101010101" charset="-127"/>
              </a:rPr>
              <a:t>, PAGODA </a:t>
            </a:r>
            <a:r>
              <a:rPr lang="ko-KR" altLang="ko-KR" sz="2000" dirty="0">
                <a:ea typeface="Pretendard Medium" panose="020B0600000101010101" charset="-127"/>
              </a:rPr>
              <a:t>아카데미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ko-KR" altLang="ko-KR" sz="2000" dirty="0" err="1">
                <a:ea typeface="Pretendard Medium" panose="020B0600000101010101" charset="-127"/>
              </a:rPr>
              <a:t>박문각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ko-KR" sz="2000" dirty="0">
                <a:ea typeface="Pretendard Medium" panose="020B0600000101010101" charset="-127"/>
              </a:rPr>
              <a:t>등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ko-KR" sz="2000" dirty="0">
                <a:ea typeface="Pretendard Medium" panose="020B0600000101010101" charset="-127"/>
              </a:rPr>
              <a:t>에서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ko-KR" sz="2000" dirty="0">
                <a:ea typeface="Pretendard Medium" panose="020B0600000101010101" charset="-127"/>
              </a:rPr>
              <a:t>강의</a:t>
            </a:r>
            <a:r>
              <a:rPr lang="en-US" altLang="ko-KR" sz="2000" dirty="0">
                <a:ea typeface="Pretendard Medium" panose="020B0600000101010101" charset="-127"/>
              </a:rPr>
              <a:t> </a:t>
            </a:r>
            <a:r>
              <a:rPr lang="ko-KR" altLang="ko-KR" sz="2000" dirty="0">
                <a:ea typeface="Pretendard Medium" panose="020B0600000101010101" charset="-127"/>
              </a:rPr>
              <a:t>진행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277B0F77-9648-CA4F-F3DB-77D5D4661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759" y="2817917"/>
            <a:ext cx="1694644" cy="2305326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BB52A3C5-12BE-ED8A-6D62-C696D7FC615D}"/>
              </a:ext>
            </a:extLst>
          </p:cNvPr>
          <p:cNvSpPr/>
          <p:nvPr/>
        </p:nvSpPr>
        <p:spPr>
          <a:xfrm>
            <a:off x="6838781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4" name="CustomShape 20">
            <a:extLst>
              <a:ext uri="{FF2B5EF4-FFF2-40B4-BE49-F238E27FC236}">
                <a16:creationId xmlns:a16="http://schemas.microsoft.com/office/drawing/2014/main" id="{3A28A8B3-52DA-FA91-85B7-201E1BA3A701}"/>
              </a:ext>
            </a:extLst>
          </p:cNvPr>
          <p:cNvSpPr/>
          <p:nvPr/>
        </p:nvSpPr>
        <p:spPr>
          <a:xfrm>
            <a:off x="7957541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조나단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DED0E-FD99-CEDA-547E-B216DD823EEE}"/>
              </a:ext>
            </a:extLst>
          </p:cNvPr>
          <p:cNvSpPr txBox="1"/>
          <p:nvPr/>
        </p:nvSpPr>
        <p:spPr>
          <a:xfrm>
            <a:off x="7152499" y="5357623"/>
            <a:ext cx="51485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-St Giles College, London, UK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r>
              <a:rPr lang="en-US" altLang="ko-KR" sz="2000" dirty="0">
                <a:ea typeface="Pretendard Medium" panose="020B0600000101010101" charset="-127"/>
              </a:rPr>
              <a:t>English teacher at Korea Armed Forces Nursing Academy</a:t>
            </a:r>
          </a:p>
          <a:p>
            <a:r>
              <a:rPr lang="en-US" altLang="ko-KR" sz="2000" dirty="0">
                <a:ea typeface="Pretendard Medium" panose="020B0600000101010101" charset="-127"/>
              </a:rPr>
              <a:t>English teacher at KNDU(Korea National Defense University)</a:t>
            </a:r>
          </a:p>
          <a:p>
            <a:r>
              <a:rPr lang="en-US" altLang="ko-KR" sz="2000" dirty="0">
                <a:ea typeface="Pretendard Medium" panose="020B0600000101010101" charset="-127"/>
              </a:rPr>
              <a:t>English teacher at Base English </a:t>
            </a:r>
            <a:r>
              <a:rPr lang="ko-KR" altLang="en-US" sz="2000" dirty="0">
                <a:ea typeface="Pretendard Medium" panose="020B0600000101010101" charset="-127"/>
              </a:rPr>
              <a:t>베이스영어학원 </a:t>
            </a:r>
            <a:r>
              <a:rPr lang="en-US" altLang="ko-KR" sz="2000" dirty="0">
                <a:ea typeface="Pretendard Medium" panose="020B0600000101010101" charset="-127"/>
              </a:rPr>
              <a:t>2</a:t>
            </a:r>
            <a:r>
              <a:rPr lang="ko-KR" altLang="en-US" sz="2000" dirty="0" err="1">
                <a:ea typeface="Pretendard Medium" panose="020B0600000101010101" charset="-127"/>
              </a:rPr>
              <a:t>호점</a:t>
            </a:r>
            <a:r>
              <a:rPr lang="en-US" altLang="ko-KR" sz="2000" dirty="0">
                <a:ea typeface="Pretendard Medium" panose="020B0600000101010101" charset="-127"/>
              </a:rPr>
              <a:t>, </a:t>
            </a:r>
            <a:r>
              <a:rPr lang="en-US" altLang="ko-KR" sz="2000" dirty="0" err="1">
                <a:ea typeface="Pretendard Medium" panose="020B0600000101010101" charset="-127"/>
              </a:rPr>
              <a:t>Yuseong</a:t>
            </a:r>
            <a:endParaRPr lang="en-US" altLang="ko-KR" sz="2000" dirty="0">
              <a:ea typeface="Pretendard Medium" panose="020B0600000101010101" charset="-127"/>
            </a:endParaRPr>
          </a:p>
          <a:p>
            <a:r>
              <a:rPr lang="en-US" altLang="ko-KR" sz="2000" dirty="0">
                <a:ea typeface="Pretendard Medium" panose="020B0600000101010101" charset="-127"/>
              </a:rPr>
              <a:t>English instructor for the UN Peacekeeping Operations at KNDU Nonsan </a:t>
            </a:r>
          </a:p>
          <a:p>
            <a:r>
              <a:rPr lang="en-US" altLang="ko-KR" sz="2000" dirty="0">
                <a:ea typeface="Pretendard Medium" panose="020B0600000101010101" charset="-127"/>
              </a:rPr>
              <a:t>Independent English teacher at </a:t>
            </a:r>
            <a:r>
              <a:rPr lang="en-US" altLang="ko-KR" sz="2000" dirty="0" err="1">
                <a:ea typeface="Pretendard Medium" panose="020B0600000101010101" charset="-127"/>
              </a:rPr>
              <a:t>Woongjin</a:t>
            </a:r>
            <a:r>
              <a:rPr lang="en-US" altLang="ko-KR" sz="2000" dirty="0">
                <a:ea typeface="Pretendard Medium" panose="020B0600000101010101" charset="-127"/>
              </a:rPr>
              <a:t>, English teacher for adults at Base English</a:t>
            </a:r>
          </a:p>
          <a:p>
            <a:r>
              <a:rPr lang="fr-FR" altLang="ko-KR" sz="2000" dirty="0">
                <a:ea typeface="Pretendard Medium" panose="020B0600000101010101" charset="-127"/>
              </a:rPr>
              <a:t>Conversational French teacher for Japanese adults at Libé école de français </a:t>
            </a:r>
            <a:endParaRPr lang="ko-KR" altLang="en-US" sz="2000" dirty="0">
              <a:ea typeface="Pretendard Medium" panose="020B0600000101010101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D847B3D-C955-F7F4-AF9A-902926835104}"/>
              </a:ext>
            </a:extLst>
          </p:cNvPr>
          <p:cNvSpPr/>
          <p:nvPr/>
        </p:nvSpPr>
        <p:spPr>
          <a:xfrm>
            <a:off x="13124616" y="1917700"/>
            <a:ext cx="5524540" cy="838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4" name="CustomShape 20">
            <a:extLst>
              <a:ext uri="{FF2B5EF4-FFF2-40B4-BE49-F238E27FC236}">
                <a16:creationId xmlns:a16="http://schemas.microsoft.com/office/drawing/2014/main" id="{9B5B4C11-C140-5300-FEC7-2285EFF16E93}"/>
              </a:ext>
            </a:extLst>
          </p:cNvPr>
          <p:cNvSpPr/>
          <p:nvPr/>
        </p:nvSpPr>
        <p:spPr>
          <a:xfrm>
            <a:off x="14243376" y="2106714"/>
            <a:ext cx="3312959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altLang="ko-KR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Coach </a:t>
            </a:r>
            <a:r>
              <a:rPr lang="en-US" sz="3742" b="1" spc="-2" dirty="0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T </a:t>
            </a:r>
            <a:r>
              <a:rPr lang="en-US" sz="3742" b="1" spc="-2" dirty="0" err="1">
                <a:solidFill>
                  <a:srgbClr val="000000"/>
                </a:solidFill>
                <a:latin typeface="Yoon 윤 850" panose="020B0803000000000000" pitchFamily="34" charset="-127"/>
                <a:ea typeface="Yoon 윤 850" panose="020B0803000000000000" pitchFamily="34" charset="-127"/>
              </a:rPr>
              <a:t>강사</a:t>
            </a:r>
            <a:endParaRPr lang="en-US" sz="3742" spc="-2" dirty="0">
              <a:latin typeface="Yoon 윤 850" panose="020B0803000000000000" pitchFamily="34" charset="-127"/>
              <a:ea typeface="Yoon 윤 850" panose="020B0803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1042DC-90BB-7046-8D32-28E90BD7ACCA}"/>
              </a:ext>
            </a:extLst>
          </p:cNvPr>
          <p:cNvSpPr txBox="1"/>
          <p:nvPr/>
        </p:nvSpPr>
        <p:spPr>
          <a:xfrm>
            <a:off x="13438334" y="5357623"/>
            <a:ext cx="5148529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en-US" altLang="ko-KR" sz="1800" b="1" i="0" u="none" strike="noStrike" baseline="0" dirty="0">
                <a:solidFill>
                  <a:srgbClr val="242424"/>
                </a:solidFill>
                <a:latin typeface="Arial" panose="020B0604020202020204" pitchFamily="34" charset="0"/>
              </a:rPr>
              <a:t>Bachelor of Business Administration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ea typeface="Pretendard Medium" panose="020B0600000101010101" charset="-127"/>
              </a:rPr>
              <a:t>-</a:t>
            </a:r>
            <a:r>
              <a:rPr lang="ko-KR" altLang="en-US" sz="2000" b="1" dirty="0">
                <a:ea typeface="Pretendard Medium" panose="020B0600000101010101" charset="-127"/>
              </a:rPr>
              <a:t>프로그램 참여 경력 </a:t>
            </a:r>
            <a:endParaRPr lang="en-US" altLang="ko-KR" sz="2000" b="1" dirty="0"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ea typeface="Pretendard Medium" panose="020B0600000101010101" charset="-127"/>
              </a:rPr>
              <a:t>English Tutor Cambridge Learning Centre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ea typeface="Pretendard Medium" panose="020B0600000101010101" charset="-127"/>
              </a:rPr>
              <a:t>Kids English teacher IGLOBAL EDU School</a:t>
            </a:r>
          </a:p>
          <a:p>
            <a:pPr>
              <a:lnSpc>
                <a:spcPct val="150000"/>
              </a:lnSpc>
            </a:pPr>
            <a:r>
              <a:rPr lang="fr-FR" altLang="ko-KR" sz="2000" dirty="0">
                <a:ea typeface="Pretendard Medium" panose="020B0600000101010101" charset="-127"/>
              </a:rPr>
              <a:t>IELTS Instructor IELTS ZONE- IELTS preparation center</a:t>
            </a:r>
          </a:p>
          <a:p>
            <a:pPr>
              <a:lnSpc>
                <a:spcPct val="150000"/>
              </a:lnSpc>
            </a:pPr>
            <a:r>
              <a:rPr lang="fr-FR" altLang="ko-KR" sz="2000" dirty="0">
                <a:ea typeface="Pretendard Medium" panose="020B0600000101010101" charset="-127"/>
              </a:rPr>
              <a:t>-</a:t>
            </a:r>
            <a:r>
              <a:rPr lang="ko-KR" altLang="en-US" sz="2000" dirty="0">
                <a:ea typeface="Pretendard Medium" panose="020B0600000101010101" charset="-127"/>
              </a:rPr>
              <a:t>자격증</a:t>
            </a:r>
            <a:endParaRPr lang="en-US" altLang="ko-KR" sz="2000" dirty="0">
              <a:ea typeface="Pretendard Medium" panose="020B0600000101010101" charset="-127"/>
            </a:endParaRPr>
          </a:p>
          <a:p>
            <a:pPr algn="l"/>
            <a:r>
              <a:rPr lang="en-US" altLang="ko-KR" sz="1800" b="0" i="0" u="none" strike="noStrike" baseline="0" dirty="0">
                <a:solidFill>
                  <a:srgbClr val="242424"/>
                </a:solidFill>
                <a:latin typeface="Arial" panose="020B0604020202020204" pitchFamily="34" charset="0"/>
              </a:rPr>
              <a:t>TESOL certified</a:t>
            </a:r>
          </a:p>
          <a:p>
            <a:pPr algn="l"/>
            <a:r>
              <a:rPr lang="en-US" altLang="ko-KR" sz="1800" b="0" i="0" u="none" strike="noStrike" baseline="0" dirty="0">
                <a:solidFill>
                  <a:srgbClr val="242424"/>
                </a:solidFill>
                <a:latin typeface="Times New Roman" panose="02020603050405020304" pitchFamily="18" charset="0"/>
              </a:rPr>
              <a:t> </a:t>
            </a:r>
            <a:r>
              <a:rPr lang="en-US" altLang="ko-KR" sz="1800" b="0" i="0" u="none" strike="noStrike" baseline="0" dirty="0">
                <a:solidFill>
                  <a:srgbClr val="242424"/>
                </a:solidFill>
                <a:latin typeface="Arial" panose="020B0604020202020204" pitchFamily="34" charset="0"/>
              </a:rPr>
              <a:t>IELTS certified</a:t>
            </a:r>
            <a:endParaRPr lang="en-US" altLang="ko-KR" sz="2000" dirty="0">
              <a:ea typeface="Pretendard Medium" panose="020B0600000101010101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6726E82-FBE2-0063-FEF4-04609DA7F07F}"/>
              </a:ext>
            </a:extLst>
          </p:cNvPr>
          <p:cNvGrpSpPr/>
          <p:nvPr/>
        </p:nvGrpSpPr>
        <p:grpSpPr>
          <a:xfrm>
            <a:off x="519112" y="430918"/>
            <a:ext cx="8134904" cy="458971"/>
            <a:chOff x="519112" y="430918"/>
            <a:chExt cx="8134904" cy="458971"/>
          </a:xfrm>
        </p:grpSpPr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E696B594-4203-5A8C-AA89-ADA1AAAAE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112" y="430918"/>
              <a:ext cx="97754" cy="458971"/>
            </a:xfrm>
            <a:prstGeom prst="rect">
              <a:avLst/>
            </a:prstGeom>
          </p:spPr>
        </p:pic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285431DB-AC48-6ACA-241C-ED0BF109034F}"/>
                </a:ext>
              </a:extLst>
            </p:cNvPr>
            <p:cNvSpPr txBox="1"/>
            <p:nvPr/>
          </p:nvSpPr>
          <p:spPr>
            <a:xfrm>
              <a:off x="714621" y="469900"/>
              <a:ext cx="7939395" cy="381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4.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마이에듀케이션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 </a:t>
              </a:r>
              <a:r>
                <a:rPr lang="en-US" altLang="ko-KR" sz="3200" b="1" spc="-75" dirty="0">
                  <a:solidFill>
                    <a:srgbClr val="3A4CA8"/>
                  </a:solidFill>
                  <a:ea typeface="나눔고딕" pitchFamily="2" charset="-127"/>
                </a:rPr>
                <a:t>: </a:t>
              </a:r>
              <a:r>
                <a:rPr lang="ko-KR" altLang="en-US" sz="3200" b="1" spc="-75" dirty="0" err="1">
                  <a:solidFill>
                    <a:srgbClr val="3A4CA8"/>
                  </a:solidFill>
                  <a:ea typeface="나눔고딕" pitchFamily="2" charset="-127"/>
                </a:rPr>
                <a:t>교육특징（대표강사진</a:t>
              </a:r>
              <a:r>
                <a:rPr lang="ko-KR" altLang="en-US" sz="3200" b="1" spc="-75" dirty="0">
                  <a:solidFill>
                    <a:srgbClr val="3A4CA8"/>
                  </a:solidFill>
                  <a:ea typeface="나눔고딕" pitchFamily="2" charset="-127"/>
                </a:rPr>
                <a:t>）</a:t>
              </a:r>
            </a:p>
          </p:txBody>
        </p:sp>
      </p:grpSp>
      <p:pic>
        <p:nvPicPr>
          <p:cNvPr id="5" name="Picture 9">
            <a:extLst>
              <a:ext uri="{FF2B5EF4-FFF2-40B4-BE49-F238E27FC236}">
                <a16:creationId xmlns:a16="http://schemas.microsoft.com/office/drawing/2014/main" id="{C339D765-D09F-156A-91F0-3BF2684D5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441" y="2817917"/>
            <a:ext cx="1694644" cy="2305326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3C1F8F97-2380-BF6B-D037-56D993330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57" y="2817917"/>
            <a:ext cx="1694644" cy="2305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494756" y="4508500"/>
            <a:ext cx="6334086" cy="2984080"/>
          </a:xfrm>
          <a:prstGeom prst="rect">
            <a:avLst/>
          </a:prstGeom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9070" y="4508500"/>
            <a:ext cx="6334086" cy="2984080"/>
          </a:xfrm>
          <a:prstGeom prst="rect">
            <a:avLst/>
          </a:prstGeom>
          <a:ln>
            <a:noFill/>
          </a:ln>
        </p:spPr>
      </p:pic>
      <p:sp>
        <p:nvSpPr>
          <p:cNvPr id="6" name="TextBox 6"/>
          <p:cNvSpPr txBox="1"/>
          <p:nvPr/>
        </p:nvSpPr>
        <p:spPr>
          <a:xfrm>
            <a:off x="3158143" y="4777428"/>
            <a:ext cx="4931233" cy="628242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600" spc="-75">
                <a:solidFill>
                  <a:srgbClr val="424241"/>
                </a:solidFill>
                <a:latin typeface="Pretendard SemiBold"/>
              </a:rPr>
              <a:t>Point </a:t>
            </a:r>
            <a:r>
              <a:rPr lang="en-US" sz="3600" spc="-75">
                <a:solidFill>
                  <a:srgbClr val="3A4CA8"/>
                </a:solidFill>
                <a:latin typeface="Pretendard Black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54548" y="4777428"/>
            <a:ext cx="4931233" cy="628242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600" spc="-75" dirty="0">
                <a:solidFill>
                  <a:srgbClr val="424241"/>
                </a:solidFill>
                <a:latin typeface="Pretendard SemiBold"/>
              </a:rPr>
              <a:t>Point </a:t>
            </a:r>
            <a:r>
              <a:rPr lang="en-US" sz="3600" spc="-75" dirty="0">
                <a:solidFill>
                  <a:srgbClr val="3A4CA8"/>
                </a:solidFill>
                <a:latin typeface="Pretendard Black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49652" y="5697452"/>
            <a:ext cx="5292575" cy="847395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400" spc="-75" dirty="0" err="1">
                <a:solidFill>
                  <a:srgbClr val="424241"/>
                </a:solidFill>
                <a:ea typeface="Pretendard SemiBold"/>
              </a:rPr>
              <a:t>수요처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니즈가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반영된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쾌적한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교육현장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셋팅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83966" y="5697452"/>
            <a:ext cx="5292575" cy="847395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프로그램별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매뉴얼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기반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체계적인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교육생</a:t>
            </a:r>
            <a:r>
              <a:rPr lang="en-US" sz="2400" spc="-75" dirty="0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컨트롤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2494756" y="7629171"/>
            <a:ext cx="6334086" cy="2984080"/>
          </a:xfrm>
          <a:prstGeom prst="rect">
            <a:avLst/>
          </a:prstGeom>
          <a:ln>
            <a:noFill/>
          </a:ln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0029070" y="7629171"/>
            <a:ext cx="6334086" cy="2984080"/>
          </a:xfrm>
          <a:prstGeom prst="rect">
            <a:avLst/>
          </a:prstGeom>
          <a:ln>
            <a:noFill/>
          </a:ln>
        </p:spPr>
      </p:pic>
      <p:sp>
        <p:nvSpPr>
          <p:cNvPr id="12" name="TextBox 12"/>
          <p:cNvSpPr txBox="1"/>
          <p:nvPr/>
        </p:nvSpPr>
        <p:spPr>
          <a:xfrm>
            <a:off x="3158143" y="7898101"/>
            <a:ext cx="4931233" cy="628242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600" spc="-75">
                <a:solidFill>
                  <a:srgbClr val="424241"/>
                </a:solidFill>
                <a:latin typeface="Pretendard SemiBold"/>
              </a:rPr>
              <a:t>Point </a:t>
            </a:r>
            <a:r>
              <a:rPr lang="en-US" sz="3600" spc="-75">
                <a:solidFill>
                  <a:srgbClr val="3A4CA8"/>
                </a:solidFill>
                <a:latin typeface="Pretendard Black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54548" y="7898101"/>
            <a:ext cx="4931233" cy="628242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3600" spc="-75">
                <a:solidFill>
                  <a:srgbClr val="424241"/>
                </a:solidFill>
                <a:latin typeface="Pretendard SemiBold"/>
              </a:rPr>
              <a:t>Point </a:t>
            </a:r>
            <a:r>
              <a:rPr lang="en-US" sz="3600" spc="-75">
                <a:solidFill>
                  <a:srgbClr val="3A4CA8"/>
                </a:solidFill>
                <a:latin typeface="Pretendard Black"/>
              </a:rPr>
              <a:t>04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83966" y="8803971"/>
            <a:ext cx="5292575" cy="847395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온라인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교육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전문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운영진</a:t>
            </a:r>
          </a:p>
          <a:p>
            <a:pPr lvl="0" algn="ctr">
              <a:lnSpc>
                <a:spcPct val="120350"/>
              </a:lnSpc>
            </a:pP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배정을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통한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문제발생</a:t>
            </a:r>
            <a:r>
              <a:rPr lang="en-US" sz="2400" spc="-75">
                <a:solidFill>
                  <a:srgbClr val="424241"/>
                </a:solidFill>
                <a:latin typeface="Pretendard SemiBold"/>
              </a:rPr>
              <a:t> </a:t>
            </a:r>
            <a:r>
              <a:rPr lang="ko-KR" altLang="en-US" sz="2400" spc="-75">
                <a:solidFill>
                  <a:srgbClr val="424241"/>
                </a:solidFill>
                <a:ea typeface="Pretendard SemiBold"/>
              </a:rPr>
              <a:t>예방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1442ACFB-D23C-2044-D834-B9590CA08FED}"/>
              </a:ext>
            </a:extLst>
          </p:cNvPr>
          <p:cNvSpPr txBox="1"/>
          <p:nvPr/>
        </p:nvSpPr>
        <p:spPr>
          <a:xfrm>
            <a:off x="2949652" y="8778127"/>
            <a:ext cx="5292575" cy="847395"/>
          </a:xfrm>
          <a:prstGeom prst="rect">
            <a:avLst/>
          </a:prstGeom>
          <a:ln>
            <a:noFill/>
          </a:ln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ko-KR" altLang="en-US" sz="2400" spc="-75" dirty="0" err="1">
                <a:solidFill>
                  <a:srgbClr val="424241"/>
                </a:solidFill>
                <a:ea typeface="Pretendard SemiBold"/>
              </a:rPr>
              <a:t>비대면</a:t>
            </a: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 플랫폼 활용 및</a:t>
            </a:r>
            <a:r>
              <a:rPr lang="en-US" altLang="ko-KR" sz="2400" spc="-75" dirty="0">
                <a:solidFill>
                  <a:srgbClr val="424241"/>
                </a:solidFill>
                <a:ea typeface="Pretendard SemiBold"/>
              </a:rPr>
              <a:t> </a:t>
            </a:r>
            <a:br>
              <a:rPr lang="en-US" altLang="ko-KR" sz="2400" spc="-75" dirty="0">
                <a:solidFill>
                  <a:srgbClr val="424241"/>
                </a:solidFill>
                <a:ea typeface="Pretendard SemiBold"/>
              </a:rPr>
            </a:br>
            <a:r>
              <a:rPr lang="ko-KR" altLang="en-US" sz="2400" spc="-75" dirty="0">
                <a:solidFill>
                  <a:srgbClr val="424241"/>
                </a:solidFill>
                <a:ea typeface="Pretendard SemiBold"/>
              </a:rPr>
              <a:t>실시간 상호작용 수업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58357" y="2365377"/>
            <a:ext cx="10655369" cy="102867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현장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사전답사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및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미팅을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통해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 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최적의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현장을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구성합니다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다년간의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교육노하우를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바탕으로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프로그램별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운영매뉴얼을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기반으로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교육생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밀착관리과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즉각적인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대처를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진행합니다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.</a:t>
            </a:r>
          </a:p>
          <a:p>
            <a:pPr lvl="0" algn="ctr">
              <a:lnSpc>
                <a:spcPct val="140269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또한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 err="1">
                <a:solidFill>
                  <a:srgbClr val="424241"/>
                </a:solidFill>
                <a:ea typeface="Pretendard Medium"/>
              </a:rPr>
              <a:t>지속변화하는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디지털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시대에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맞춰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다양한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 err="1">
                <a:solidFill>
                  <a:srgbClr val="424241"/>
                </a:solidFill>
                <a:ea typeface="Pretendard Medium"/>
              </a:rPr>
              <a:t>비대면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플랫폼을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활용합니다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52422" y="1787290"/>
            <a:ext cx="5534098" cy="266693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350"/>
              </a:lnSpc>
            </a:pP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"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차별화된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프로그램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,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최대한의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 </a:t>
            </a:r>
            <a:r>
              <a:rPr lang="ko-KR" altLang="en-US" sz="2800" spc="-75" dirty="0">
                <a:solidFill>
                  <a:srgbClr val="FD6F22"/>
                </a:solidFill>
                <a:ea typeface="Pretendard SemiBold"/>
              </a:rPr>
              <a:t>기대효과</a:t>
            </a:r>
            <a:r>
              <a:rPr lang="en-US" sz="2800" spc="-75" dirty="0">
                <a:solidFill>
                  <a:srgbClr val="FD6F22"/>
                </a:solidFill>
                <a:latin typeface="Pretendard SemiBold"/>
              </a:rPr>
              <a:t>"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96690B8-15B5-42B4-A76A-214BCF7AAFA9}"/>
              </a:ext>
            </a:extLst>
          </p:cNvPr>
          <p:cNvGrpSpPr/>
          <p:nvPr/>
        </p:nvGrpSpPr>
        <p:grpSpPr>
          <a:xfrm>
            <a:off x="519112" y="622300"/>
            <a:ext cx="5633244" cy="409564"/>
            <a:chOff x="589759" y="850900"/>
            <a:chExt cx="3381282" cy="409564"/>
          </a:xfrm>
        </p:grpSpPr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103DEE0-C77D-4820-9A67-6B0BC5AA87CA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5. </a:t>
              </a:r>
              <a:r>
                <a:rPr lang="ko-KR" altLang="en-US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향후운영계획</a:t>
              </a:r>
            </a:p>
          </p:txBody>
        </p:sp>
        <p:pic>
          <p:nvPicPr>
            <p:cNvPr id="23" name="Picture 13">
              <a:extLst>
                <a:ext uri="{FF2B5EF4-FFF2-40B4-BE49-F238E27FC236}">
                  <a16:creationId xmlns:a16="http://schemas.microsoft.com/office/drawing/2014/main" id="{284ECF4B-0F5B-4D43-9D90-584D8FF4E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">
            <a:extLst>
              <a:ext uri="{FF2B5EF4-FFF2-40B4-BE49-F238E27FC236}">
                <a16:creationId xmlns:a16="http://schemas.microsoft.com/office/drawing/2014/main" id="{47D5C02F-A0B5-3E28-7C77-59BCEE109B8C}"/>
              </a:ext>
            </a:extLst>
          </p:cNvPr>
          <p:cNvSpPr/>
          <p:nvPr/>
        </p:nvSpPr>
        <p:spPr>
          <a:xfrm>
            <a:off x="5313827" y="3359380"/>
            <a:ext cx="3886529" cy="769793"/>
          </a:xfrm>
          <a:custGeom>
            <a:avLst/>
            <a:gdLst/>
            <a:ahLst/>
            <a:cxnLst/>
            <a:rect l="l" t="t" r="r" b="b"/>
            <a:pathLst>
              <a:path w="1332724" h="175329">
                <a:moveTo>
                  <a:pt x="78028" y="0"/>
                </a:moveTo>
                <a:lnTo>
                  <a:pt x="1254695" y="0"/>
                </a:lnTo>
                <a:cubicBezTo>
                  <a:pt x="1297789" y="0"/>
                  <a:pt x="1332724" y="34934"/>
                  <a:pt x="1332724" y="78028"/>
                </a:cubicBezTo>
                <a:lnTo>
                  <a:pt x="1332724" y="97300"/>
                </a:lnTo>
                <a:cubicBezTo>
                  <a:pt x="1332724" y="117995"/>
                  <a:pt x="1324503" y="137841"/>
                  <a:pt x="1309870" y="152475"/>
                </a:cubicBezTo>
                <a:cubicBezTo>
                  <a:pt x="1295236" y="167108"/>
                  <a:pt x="1275390" y="175329"/>
                  <a:pt x="1254695" y="175329"/>
                </a:cubicBezTo>
                <a:lnTo>
                  <a:pt x="78028" y="175329"/>
                </a:lnTo>
                <a:cubicBezTo>
                  <a:pt x="57334" y="175329"/>
                  <a:pt x="37487" y="167108"/>
                  <a:pt x="22854" y="152475"/>
                </a:cubicBezTo>
                <a:cubicBezTo>
                  <a:pt x="8221" y="137841"/>
                  <a:pt x="0" y="117995"/>
                  <a:pt x="0" y="97300"/>
                </a:cubicBezTo>
                <a:lnTo>
                  <a:pt x="0" y="78028"/>
                </a:lnTo>
                <a:cubicBezTo>
                  <a:pt x="0" y="57334"/>
                  <a:pt x="8221" y="37487"/>
                  <a:pt x="22854" y="22854"/>
                </a:cubicBezTo>
                <a:cubicBezTo>
                  <a:pt x="37487" y="8221"/>
                  <a:pt x="57334" y="0"/>
                  <a:pt x="78028" y="0"/>
                </a:cubicBezTo>
                <a:close/>
              </a:path>
            </a:pathLst>
          </a:custGeom>
          <a:solidFill>
            <a:srgbClr val="5188CC"/>
          </a:solid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AB2F03FA-F36C-F7C3-E41A-73E4883E8935}"/>
              </a:ext>
            </a:extLst>
          </p:cNvPr>
          <p:cNvSpPr/>
          <p:nvPr/>
        </p:nvSpPr>
        <p:spPr>
          <a:xfrm>
            <a:off x="9683195" y="3307046"/>
            <a:ext cx="3886529" cy="769793"/>
          </a:xfrm>
          <a:custGeom>
            <a:avLst/>
            <a:gdLst/>
            <a:ahLst/>
            <a:cxnLst/>
            <a:rect l="l" t="t" r="r" b="b"/>
            <a:pathLst>
              <a:path w="1332724" h="175329">
                <a:moveTo>
                  <a:pt x="78028" y="0"/>
                </a:moveTo>
                <a:lnTo>
                  <a:pt x="1254695" y="0"/>
                </a:lnTo>
                <a:cubicBezTo>
                  <a:pt x="1297789" y="0"/>
                  <a:pt x="1332724" y="34934"/>
                  <a:pt x="1332724" y="78028"/>
                </a:cubicBezTo>
                <a:lnTo>
                  <a:pt x="1332724" y="97300"/>
                </a:lnTo>
                <a:cubicBezTo>
                  <a:pt x="1332724" y="117995"/>
                  <a:pt x="1324503" y="137841"/>
                  <a:pt x="1309870" y="152475"/>
                </a:cubicBezTo>
                <a:cubicBezTo>
                  <a:pt x="1295236" y="167108"/>
                  <a:pt x="1275390" y="175329"/>
                  <a:pt x="1254695" y="175329"/>
                </a:cubicBezTo>
                <a:lnTo>
                  <a:pt x="78028" y="175329"/>
                </a:lnTo>
                <a:cubicBezTo>
                  <a:pt x="57334" y="175329"/>
                  <a:pt x="37487" y="167108"/>
                  <a:pt x="22854" y="152475"/>
                </a:cubicBezTo>
                <a:cubicBezTo>
                  <a:pt x="8221" y="137841"/>
                  <a:pt x="0" y="117995"/>
                  <a:pt x="0" y="97300"/>
                </a:cubicBezTo>
                <a:lnTo>
                  <a:pt x="0" y="78028"/>
                </a:lnTo>
                <a:cubicBezTo>
                  <a:pt x="0" y="57334"/>
                  <a:pt x="8221" y="37487"/>
                  <a:pt x="22854" y="22854"/>
                </a:cubicBezTo>
                <a:cubicBezTo>
                  <a:pt x="37487" y="8221"/>
                  <a:pt x="57334" y="0"/>
                  <a:pt x="78028" y="0"/>
                </a:cubicBezTo>
                <a:close/>
              </a:path>
            </a:pathLst>
          </a:custGeom>
          <a:solidFill>
            <a:srgbClr val="5188CC"/>
          </a:solid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359CBC2B-3B09-B004-8F00-EE1E1537CAF6}"/>
              </a:ext>
            </a:extLst>
          </p:cNvPr>
          <p:cNvSpPr/>
          <p:nvPr/>
        </p:nvSpPr>
        <p:spPr>
          <a:xfrm>
            <a:off x="14305756" y="3289300"/>
            <a:ext cx="3886529" cy="769793"/>
          </a:xfrm>
          <a:custGeom>
            <a:avLst/>
            <a:gdLst/>
            <a:ahLst/>
            <a:cxnLst/>
            <a:rect l="l" t="t" r="r" b="b"/>
            <a:pathLst>
              <a:path w="1332724" h="175329">
                <a:moveTo>
                  <a:pt x="78028" y="0"/>
                </a:moveTo>
                <a:lnTo>
                  <a:pt x="1254695" y="0"/>
                </a:lnTo>
                <a:cubicBezTo>
                  <a:pt x="1297789" y="0"/>
                  <a:pt x="1332724" y="34934"/>
                  <a:pt x="1332724" y="78028"/>
                </a:cubicBezTo>
                <a:lnTo>
                  <a:pt x="1332724" y="97300"/>
                </a:lnTo>
                <a:cubicBezTo>
                  <a:pt x="1332724" y="117995"/>
                  <a:pt x="1324503" y="137841"/>
                  <a:pt x="1309870" y="152475"/>
                </a:cubicBezTo>
                <a:cubicBezTo>
                  <a:pt x="1295236" y="167108"/>
                  <a:pt x="1275390" y="175329"/>
                  <a:pt x="1254695" y="175329"/>
                </a:cubicBezTo>
                <a:lnTo>
                  <a:pt x="78028" y="175329"/>
                </a:lnTo>
                <a:cubicBezTo>
                  <a:pt x="57334" y="175329"/>
                  <a:pt x="37487" y="167108"/>
                  <a:pt x="22854" y="152475"/>
                </a:cubicBezTo>
                <a:cubicBezTo>
                  <a:pt x="8221" y="137841"/>
                  <a:pt x="0" y="117995"/>
                  <a:pt x="0" y="97300"/>
                </a:cubicBezTo>
                <a:lnTo>
                  <a:pt x="0" y="78028"/>
                </a:lnTo>
                <a:cubicBezTo>
                  <a:pt x="0" y="57334"/>
                  <a:pt x="8221" y="37487"/>
                  <a:pt x="22854" y="22854"/>
                </a:cubicBezTo>
                <a:cubicBezTo>
                  <a:pt x="37487" y="8221"/>
                  <a:pt x="57334" y="0"/>
                  <a:pt x="78028" y="0"/>
                </a:cubicBezTo>
                <a:close/>
              </a:path>
            </a:pathLst>
          </a:custGeom>
          <a:solidFill>
            <a:srgbClr val="5188CC"/>
          </a:solid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0C1F013F-16DE-F004-A6F2-427612E7FE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48156" y="4306548"/>
            <a:ext cx="3886529" cy="5279291"/>
          </a:xfrm>
          <a:prstGeom prst="rect">
            <a:avLst/>
          </a:prstGeom>
          <a:ln>
            <a:noFill/>
          </a:ln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FCFF2D9F-A7C1-F9B3-67FD-06FDCED7A785}"/>
              </a:ext>
            </a:extLst>
          </p:cNvPr>
          <p:cNvGrpSpPr/>
          <p:nvPr/>
        </p:nvGrpSpPr>
        <p:grpSpPr>
          <a:xfrm>
            <a:off x="848156" y="3377908"/>
            <a:ext cx="3886529" cy="769793"/>
            <a:chOff x="0" y="0"/>
            <a:chExt cx="1332724" cy="175329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0D33F90-4A06-DB23-F747-C95B39B08845}"/>
                </a:ext>
              </a:extLst>
            </p:cNvPr>
            <p:cNvSpPr/>
            <p:nvPr/>
          </p:nvSpPr>
          <p:spPr>
            <a:xfrm>
              <a:off x="0" y="0"/>
              <a:ext cx="1332724" cy="175329"/>
            </a:xfrm>
            <a:custGeom>
              <a:avLst/>
              <a:gdLst/>
              <a:ahLst/>
              <a:cxnLst/>
              <a:rect l="l" t="t" r="r" b="b"/>
              <a:pathLst>
                <a:path w="1332724" h="175329">
                  <a:moveTo>
                    <a:pt x="78028" y="0"/>
                  </a:moveTo>
                  <a:lnTo>
                    <a:pt x="1254695" y="0"/>
                  </a:lnTo>
                  <a:cubicBezTo>
                    <a:pt x="1297789" y="0"/>
                    <a:pt x="1332724" y="34934"/>
                    <a:pt x="1332724" y="78028"/>
                  </a:cubicBezTo>
                  <a:lnTo>
                    <a:pt x="1332724" y="97300"/>
                  </a:lnTo>
                  <a:cubicBezTo>
                    <a:pt x="1332724" y="117995"/>
                    <a:pt x="1324503" y="137841"/>
                    <a:pt x="1309870" y="152475"/>
                  </a:cubicBezTo>
                  <a:cubicBezTo>
                    <a:pt x="1295236" y="167108"/>
                    <a:pt x="1275390" y="175329"/>
                    <a:pt x="1254695" y="175329"/>
                  </a:cubicBezTo>
                  <a:lnTo>
                    <a:pt x="78028" y="175329"/>
                  </a:lnTo>
                  <a:cubicBezTo>
                    <a:pt x="57334" y="175329"/>
                    <a:pt x="37487" y="167108"/>
                    <a:pt x="22854" y="152475"/>
                  </a:cubicBezTo>
                  <a:cubicBezTo>
                    <a:pt x="8221" y="137841"/>
                    <a:pt x="0" y="117995"/>
                    <a:pt x="0" y="97300"/>
                  </a:cubicBezTo>
                  <a:lnTo>
                    <a:pt x="0" y="78028"/>
                  </a:lnTo>
                  <a:cubicBezTo>
                    <a:pt x="0" y="57334"/>
                    <a:pt x="8221" y="37487"/>
                    <a:pt x="22854" y="22854"/>
                  </a:cubicBezTo>
                  <a:cubicBezTo>
                    <a:pt x="37487" y="8221"/>
                    <a:pt x="57334" y="0"/>
                    <a:pt x="78028" y="0"/>
                  </a:cubicBezTo>
                  <a:close/>
                </a:path>
              </a:pathLst>
            </a:custGeom>
            <a:solidFill>
              <a:srgbClr val="5188CC"/>
            </a:solidFill>
          </p:spPr>
          <p:txBody>
            <a:bodyPr/>
            <a:lstStyle/>
            <a:p>
              <a:endParaRPr lang="ko-KR" altLang="en-US" dirty="0">
                <a:ea typeface="Pretendard Medium" panose="020B0600000101010101" charset="-127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1D09E3EE-8111-82C7-CCD9-614FC355EAA7}"/>
                </a:ext>
              </a:extLst>
            </p:cNvPr>
            <p:cNvSpPr txBox="1"/>
            <p:nvPr/>
          </p:nvSpPr>
          <p:spPr>
            <a:xfrm>
              <a:off x="0" y="-47625"/>
              <a:ext cx="1332724" cy="222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402" name="CustomShape 6"/>
          <p:cNvSpPr/>
          <p:nvPr/>
        </p:nvSpPr>
        <p:spPr>
          <a:xfrm>
            <a:off x="1444645" y="3502628"/>
            <a:ext cx="2481297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800" spc="-2" dirty="0" err="1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과정운영</a:t>
            </a:r>
            <a:endParaRPr lang="en-US" sz="2800" spc="-2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04" name="CustomShape 7"/>
          <p:cNvSpPr/>
          <p:nvPr/>
        </p:nvSpPr>
        <p:spPr>
          <a:xfrm>
            <a:off x="6339881" y="3465437"/>
            <a:ext cx="1834420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800" spc="-2" dirty="0" err="1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성적관리</a:t>
            </a:r>
            <a:endParaRPr lang="en-US" sz="2800" spc="-2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06" name="CustomShape 8"/>
          <p:cNvSpPr/>
          <p:nvPr/>
        </p:nvSpPr>
        <p:spPr>
          <a:xfrm>
            <a:off x="10709249" y="3387529"/>
            <a:ext cx="1834420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800" spc="-2" dirty="0" err="1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저조자</a:t>
            </a:r>
            <a:endParaRPr lang="en-US" sz="2800" spc="-2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08" name="CustomShape 9"/>
          <p:cNvSpPr/>
          <p:nvPr/>
        </p:nvSpPr>
        <p:spPr>
          <a:xfrm>
            <a:off x="15331810" y="3359380"/>
            <a:ext cx="1834420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800" spc="-2" dirty="0" err="1">
                <a:solidFill>
                  <a:schemeClr val="bg1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강사진</a:t>
            </a:r>
            <a:endParaRPr lang="en-US" sz="2800" spc="-2" dirty="0">
              <a:solidFill>
                <a:schemeClr val="bg1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09" name="CustomShape 10"/>
          <p:cNvSpPr/>
          <p:nvPr/>
        </p:nvSpPr>
        <p:spPr>
          <a:xfrm>
            <a:off x="1874061" y="4761225"/>
            <a:ext cx="1834420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출결관리</a:t>
            </a:r>
            <a:endParaRPr lang="en-US" sz="2495" spc="-2" dirty="0">
              <a:solidFill>
                <a:srgbClr val="0070C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0" name="CustomShape 11"/>
          <p:cNvSpPr/>
          <p:nvPr/>
        </p:nvSpPr>
        <p:spPr>
          <a:xfrm>
            <a:off x="6102759" y="4761225"/>
            <a:ext cx="2403607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참여율 체크</a:t>
            </a:r>
          </a:p>
        </p:txBody>
      </p:sp>
      <p:sp>
        <p:nvSpPr>
          <p:cNvPr id="1411" name="CustomShape 12"/>
          <p:cNvSpPr/>
          <p:nvPr/>
        </p:nvSpPr>
        <p:spPr>
          <a:xfrm>
            <a:off x="10384570" y="4761225"/>
            <a:ext cx="2641049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참여저조자 발생</a:t>
            </a:r>
          </a:p>
        </p:txBody>
      </p:sp>
      <p:sp>
        <p:nvSpPr>
          <p:cNvPr id="1412" name="CustomShape 13"/>
          <p:cNvSpPr/>
          <p:nvPr/>
        </p:nvSpPr>
        <p:spPr>
          <a:xfrm>
            <a:off x="15187854" y="4761225"/>
            <a:ext cx="1866589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강사불만족</a:t>
            </a:r>
            <a:endParaRPr lang="en-US" sz="2495" spc="-2" dirty="0">
              <a:solidFill>
                <a:srgbClr val="0070C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3" name="CustomShape 14"/>
          <p:cNvSpPr/>
          <p:nvPr/>
        </p:nvSpPr>
        <p:spPr>
          <a:xfrm>
            <a:off x="1334624" y="5219830"/>
            <a:ext cx="2912732" cy="805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오전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/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오후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/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스터디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시간별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수강생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체크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4" name="CustomShape 15"/>
          <p:cNvSpPr/>
          <p:nvPr/>
        </p:nvSpPr>
        <p:spPr>
          <a:xfrm>
            <a:off x="1444645" y="6187560"/>
            <a:ext cx="2693252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무단 지각, 결석</a:t>
            </a:r>
          </a:p>
        </p:txBody>
      </p:sp>
      <p:sp>
        <p:nvSpPr>
          <p:cNvPr id="1415" name="CustomShape 16"/>
          <p:cNvSpPr/>
          <p:nvPr/>
        </p:nvSpPr>
        <p:spPr>
          <a:xfrm>
            <a:off x="1334624" y="6646726"/>
            <a:ext cx="2912732" cy="11378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현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거주지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파악으로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직접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방문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후 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등교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도우미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6" name="CustomShape 17"/>
          <p:cNvSpPr/>
          <p:nvPr/>
        </p:nvSpPr>
        <p:spPr>
          <a:xfrm>
            <a:off x="1444645" y="7989423"/>
            <a:ext cx="2693252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안전사고 대비</a:t>
            </a:r>
          </a:p>
        </p:txBody>
      </p:sp>
      <p:sp>
        <p:nvSpPr>
          <p:cNvPr id="1417" name="CustomShape 18"/>
          <p:cNvSpPr/>
          <p:nvPr/>
        </p:nvSpPr>
        <p:spPr>
          <a:xfrm>
            <a:off x="1334624" y="8445221"/>
            <a:ext cx="2912732" cy="805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운영자 상시 대기로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위기상황 대처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8" name="CustomShape 19"/>
          <p:cNvSpPr/>
          <p:nvPr/>
        </p:nvSpPr>
        <p:spPr>
          <a:xfrm>
            <a:off x="5847916" y="5219830"/>
            <a:ext cx="2912732" cy="11378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데일리 진도 체크,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과제 검사를 통한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수업 이해도 확인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19" name="CustomShape 20"/>
          <p:cNvSpPr/>
          <p:nvPr/>
        </p:nvSpPr>
        <p:spPr>
          <a:xfrm>
            <a:off x="6102759" y="6485413"/>
            <a:ext cx="2403607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취약점</a:t>
            </a:r>
            <a:r>
              <a:rPr lang="en-US" sz="2495" spc="-2" dirty="0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보완</a:t>
            </a:r>
            <a:endParaRPr lang="en-US" sz="2495" spc="-2" dirty="0">
              <a:solidFill>
                <a:srgbClr val="0070C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0" name="CustomShape 21"/>
          <p:cNvSpPr/>
          <p:nvPr/>
        </p:nvSpPr>
        <p:spPr>
          <a:xfrm>
            <a:off x="5847916" y="6987222"/>
            <a:ext cx="2912732" cy="24659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데일리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셀프체크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보충수업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실전테스트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확인을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통한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취약점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파악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후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보완학습&amp;개인상담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&amp;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보충수업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1" name="CustomShape 22"/>
          <p:cNvSpPr/>
          <p:nvPr/>
        </p:nvSpPr>
        <p:spPr>
          <a:xfrm>
            <a:off x="10248728" y="5219830"/>
            <a:ext cx="2912732" cy="805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강사진&amp;운영진과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개별면담 진행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2" name="CustomShape 23"/>
          <p:cNvSpPr/>
          <p:nvPr/>
        </p:nvSpPr>
        <p:spPr>
          <a:xfrm>
            <a:off x="10332928" y="6187560"/>
            <a:ext cx="2693252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액티비티 진행</a:t>
            </a:r>
          </a:p>
        </p:txBody>
      </p:sp>
      <p:sp>
        <p:nvSpPr>
          <p:cNvPr id="1423" name="CustomShape 24"/>
          <p:cNvSpPr/>
          <p:nvPr/>
        </p:nvSpPr>
        <p:spPr>
          <a:xfrm>
            <a:off x="10222907" y="6646726"/>
            <a:ext cx="2912732" cy="11378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동기부여를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위한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흥미로운</a:t>
            </a:r>
            <a:r>
              <a:rPr lang="en-US" sz="2183" spc="-2" dirty="0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액티비티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 dirty="0" err="1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183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4" name="CustomShape 25"/>
          <p:cNvSpPr/>
          <p:nvPr/>
        </p:nvSpPr>
        <p:spPr>
          <a:xfrm>
            <a:off x="10332928" y="7989423"/>
            <a:ext cx="2693252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소그룹</a:t>
            </a:r>
            <a:r>
              <a:rPr lang="en-US" sz="2495" spc="-2" dirty="0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95" spc="-2" dirty="0" err="1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관리</a:t>
            </a:r>
            <a:endParaRPr lang="en-US" sz="2495" spc="-2" dirty="0">
              <a:solidFill>
                <a:srgbClr val="0070C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5" name="CustomShape 26"/>
          <p:cNvSpPr/>
          <p:nvPr/>
        </p:nvSpPr>
        <p:spPr>
          <a:xfrm>
            <a:off x="10222907" y="8445221"/>
            <a:ext cx="2912732" cy="8055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별도 SNS, 보충수업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진행으로 참여 독려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6" name="CustomShape 27"/>
          <p:cNvSpPr/>
          <p:nvPr/>
        </p:nvSpPr>
        <p:spPr>
          <a:xfrm>
            <a:off x="14587795" y="5219830"/>
            <a:ext cx="2912732" cy="1802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1주차 중간만족도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조사 실시 후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결과 내용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강사진 전달 후 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 피드백 진행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27" name="CustomShape 28"/>
          <p:cNvSpPr/>
          <p:nvPr/>
        </p:nvSpPr>
        <p:spPr>
          <a:xfrm>
            <a:off x="14786505" y="7165393"/>
            <a:ext cx="2714021" cy="5203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495" spc="-2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주차별 정기회의</a:t>
            </a:r>
          </a:p>
        </p:txBody>
      </p:sp>
      <p:sp>
        <p:nvSpPr>
          <p:cNvPr id="1428" name="CustomShape 29"/>
          <p:cNvSpPr/>
          <p:nvPr/>
        </p:nvSpPr>
        <p:spPr>
          <a:xfrm>
            <a:off x="14687150" y="7624559"/>
            <a:ext cx="2912732" cy="1802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수업 진행방식, 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수강생 참여태도 등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문제발생시 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주차별 정기회의를 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00000"/>
              </a:lnSpc>
            </a:pPr>
            <a:r>
              <a:rPr lang="en-US" sz="2183" spc="-2">
                <a:solidFill>
                  <a:srgbClr val="000000"/>
                </a:solidFill>
                <a:latin typeface="Pretendard Medium" panose="020B0600000101010101" charset="-127"/>
                <a:ea typeface="Pretendard Medium" panose="020B0600000101010101" charset="-127"/>
              </a:rPr>
              <a:t>통한 해결방안 모색</a:t>
            </a:r>
            <a:endParaRPr lang="en-US" sz="2183" spc="-2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395" name="CustomShape 4"/>
          <p:cNvSpPr/>
          <p:nvPr/>
        </p:nvSpPr>
        <p:spPr>
          <a:xfrm>
            <a:off x="2222037" y="1765300"/>
            <a:ext cx="14730373" cy="711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ctr">
              <a:lnSpc>
                <a:spcPct val="100000"/>
              </a:lnSpc>
            </a:pPr>
            <a:r>
              <a:rPr lang="ko-KR" altLang="en-US" sz="3200" dirty="0" err="1">
                <a:latin typeface="Pretendard Medium" panose="020B0600000101010101" charset="-127"/>
                <a:ea typeface="Pretendard Medium" panose="020B0600000101010101" charset="-127"/>
              </a:rPr>
              <a:t>마이에듀케이션은</a:t>
            </a:r>
            <a:r>
              <a:rPr lang="ko-KR" altLang="en-US" sz="3200" dirty="0">
                <a:latin typeface="Pretendard Medium" panose="020B0600000101010101" charset="-127"/>
                <a:ea typeface="Pretendard Medium" panose="020B0600000101010101" charset="-127"/>
              </a:rPr>
              <a:t> 수업 운영 중 발생할 수 있는 </a:t>
            </a:r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다양한 문제 상황을 사전에 예측하고</a:t>
            </a:r>
            <a:r>
              <a:rPr lang="en-US" altLang="ko-KR" sz="3200" dirty="0">
                <a:latin typeface="Pretendard Medium" panose="020B0600000101010101" charset="-127"/>
                <a:ea typeface="Pretendard Medium" panose="020B0600000101010101" charset="-127"/>
              </a:rPr>
              <a:t>,</a:t>
            </a:r>
            <a:br>
              <a:rPr lang="en-US" altLang="ko-KR" sz="3200" dirty="0"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3200" dirty="0">
                <a:latin typeface="Pretendard Medium" panose="020B0600000101010101" charset="-127"/>
                <a:ea typeface="Pretendard Medium" panose="020B0600000101010101" charset="-127"/>
              </a:rPr>
              <a:t>이에 대한 </a:t>
            </a:r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체계적인 관리 방안</a:t>
            </a:r>
            <a:r>
              <a:rPr lang="ko-KR" altLang="en-US" sz="3200" dirty="0">
                <a:latin typeface="Pretendard Medium" panose="020B0600000101010101" charset="-127"/>
                <a:ea typeface="Pretendard Medium" panose="020B0600000101010101" charset="-127"/>
              </a:rPr>
              <a:t>을 바탕으로 안정적인 </a:t>
            </a:r>
            <a:r>
              <a:rPr lang="ko-KR" altLang="en-US" sz="3200" dirty="0">
                <a:solidFill>
                  <a:schemeClr val="accent6">
                    <a:lumMod val="75000"/>
                  </a:schemeClr>
                </a:solidFill>
                <a:latin typeface="Pretendard Medium" panose="020B0600000101010101" charset="-127"/>
                <a:ea typeface="Pretendard Medium" panose="020B0600000101010101" charset="-127"/>
              </a:rPr>
              <a:t>교육 운영을 실현</a:t>
            </a:r>
            <a:r>
              <a:rPr lang="ko-KR" altLang="en-US" sz="3200" dirty="0">
                <a:latin typeface="Pretendard Medium" panose="020B0600000101010101" charset="-127"/>
                <a:ea typeface="Pretendard Medium" panose="020B0600000101010101" charset="-127"/>
              </a:rPr>
              <a:t>하고 있습니다</a:t>
            </a:r>
            <a:r>
              <a:rPr lang="en-US" altLang="ko-KR" sz="3200" dirty="0"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  <a:endParaRPr lang="en-US" sz="3200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4A35123A-8D78-CAB1-C4F5-AB57C40098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328946" y="4321183"/>
            <a:ext cx="3814982" cy="5264656"/>
          </a:xfrm>
          <a:prstGeom prst="rect">
            <a:avLst/>
          </a:prstGeom>
          <a:ln>
            <a:noFill/>
          </a:ln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581B71A1-8028-1836-98BA-9412F6183C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9719526" y="4285203"/>
            <a:ext cx="3814982" cy="5300636"/>
          </a:xfrm>
          <a:prstGeom prst="rect">
            <a:avLst/>
          </a:prstGeom>
          <a:ln>
            <a:noFill/>
          </a:ln>
        </p:spPr>
      </p:pic>
      <p:pic>
        <p:nvPicPr>
          <p:cNvPr id="24" name="Picture 11">
            <a:extLst>
              <a:ext uri="{FF2B5EF4-FFF2-40B4-BE49-F238E27FC236}">
                <a16:creationId xmlns:a16="http://schemas.microsoft.com/office/drawing/2014/main" id="{3A3CB898-8AE6-65DC-DFAE-B7B1EFF755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4382470" y="4274531"/>
            <a:ext cx="3779687" cy="5311308"/>
          </a:xfrm>
          <a:prstGeom prst="rect">
            <a:avLst/>
          </a:prstGeom>
          <a:ln>
            <a:noFill/>
          </a:ln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2A3FA46C-6B1D-FFCF-0E3B-64452261B1EA}"/>
              </a:ext>
            </a:extLst>
          </p:cNvPr>
          <p:cNvGrpSpPr/>
          <p:nvPr/>
        </p:nvGrpSpPr>
        <p:grpSpPr>
          <a:xfrm>
            <a:off x="519112" y="622300"/>
            <a:ext cx="5633244" cy="409564"/>
            <a:chOff x="589759" y="850900"/>
            <a:chExt cx="3381282" cy="409564"/>
          </a:xfrm>
        </p:grpSpPr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9FF612C8-5582-8AA0-CA78-4685A10A7C47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5. </a:t>
              </a:r>
              <a:r>
                <a:rPr lang="ko-KR" altLang="en-US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향후운영계획</a:t>
              </a:r>
            </a:p>
          </p:txBody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066E7DED-0723-7C22-9C1C-A1F9185A0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Object 2"/>
          <p:cNvPicPr/>
          <p:nvPr/>
        </p:nvPicPr>
        <p:blipFill>
          <a:blip r:embed="rId3"/>
          <a:stretch/>
        </p:blipFill>
        <p:spPr>
          <a:xfrm>
            <a:off x="-705644" y="3441700"/>
            <a:ext cx="19999560" cy="7175457"/>
          </a:xfrm>
          <a:prstGeom prst="rect">
            <a:avLst/>
          </a:prstGeom>
          <a:ln>
            <a:noFill/>
          </a:ln>
        </p:spPr>
      </p:pic>
      <p:sp>
        <p:nvSpPr>
          <p:cNvPr id="1431" name="CustomShape 2"/>
          <p:cNvSpPr/>
          <p:nvPr/>
        </p:nvSpPr>
        <p:spPr>
          <a:xfrm>
            <a:off x="9496330" y="4279900"/>
            <a:ext cx="2292697" cy="21857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2" name="CustomShape 3"/>
          <p:cNvSpPr/>
          <p:nvPr/>
        </p:nvSpPr>
        <p:spPr>
          <a:xfrm>
            <a:off x="10061937" y="5058472"/>
            <a:ext cx="689648" cy="846471"/>
          </a:xfrm>
          <a:custGeom>
            <a:avLst/>
            <a:gdLst/>
            <a:ahLst/>
            <a:cxnLst/>
            <a:rect l="l" t="t" r="r" b="b"/>
            <a:pathLst>
              <a:path w="4921" h="6342">
                <a:moveTo>
                  <a:pt x="0" y="6342"/>
                </a:moveTo>
                <a:lnTo>
                  <a:pt x="4364" y="6342"/>
                </a:lnTo>
                <a:lnTo>
                  <a:pt x="4392" y="6342"/>
                </a:lnTo>
                <a:lnTo>
                  <a:pt x="4448" y="6336"/>
                </a:lnTo>
                <a:lnTo>
                  <a:pt x="4503" y="6325"/>
                </a:lnTo>
                <a:lnTo>
                  <a:pt x="4555" y="6309"/>
                </a:lnTo>
                <a:lnTo>
                  <a:pt x="4605" y="6288"/>
                </a:lnTo>
                <a:lnTo>
                  <a:pt x="4652" y="6261"/>
                </a:lnTo>
                <a:lnTo>
                  <a:pt x="4697" y="6231"/>
                </a:lnTo>
                <a:lnTo>
                  <a:pt x="4738" y="6197"/>
                </a:lnTo>
                <a:lnTo>
                  <a:pt x="4777" y="6159"/>
                </a:lnTo>
                <a:lnTo>
                  <a:pt x="4810" y="6118"/>
                </a:lnTo>
                <a:lnTo>
                  <a:pt x="4840" y="6073"/>
                </a:lnTo>
                <a:lnTo>
                  <a:pt x="4867" y="6026"/>
                </a:lnTo>
                <a:lnTo>
                  <a:pt x="4888" y="5976"/>
                </a:lnTo>
                <a:lnTo>
                  <a:pt x="4904" y="5924"/>
                </a:lnTo>
                <a:lnTo>
                  <a:pt x="4915" y="5869"/>
                </a:lnTo>
                <a:lnTo>
                  <a:pt x="4921" y="5813"/>
                </a:lnTo>
                <a:lnTo>
                  <a:pt x="4921" y="5785"/>
                </a:lnTo>
                <a:lnTo>
                  <a:pt x="4921" y="0"/>
                </a:lnTo>
                <a:lnTo>
                  <a:pt x="558" y="0"/>
                </a:lnTo>
                <a:lnTo>
                  <a:pt x="558" y="5785"/>
                </a:lnTo>
                <a:lnTo>
                  <a:pt x="558" y="5813"/>
                </a:lnTo>
                <a:lnTo>
                  <a:pt x="551" y="5869"/>
                </a:lnTo>
                <a:lnTo>
                  <a:pt x="540" y="5924"/>
                </a:lnTo>
                <a:lnTo>
                  <a:pt x="524" y="5976"/>
                </a:lnTo>
                <a:lnTo>
                  <a:pt x="502" y="6026"/>
                </a:lnTo>
                <a:lnTo>
                  <a:pt x="477" y="6073"/>
                </a:lnTo>
                <a:lnTo>
                  <a:pt x="447" y="6118"/>
                </a:lnTo>
                <a:lnTo>
                  <a:pt x="412" y="6159"/>
                </a:lnTo>
                <a:lnTo>
                  <a:pt x="375" y="6197"/>
                </a:lnTo>
                <a:lnTo>
                  <a:pt x="333" y="6231"/>
                </a:lnTo>
                <a:lnTo>
                  <a:pt x="289" y="6261"/>
                </a:lnTo>
                <a:lnTo>
                  <a:pt x="241" y="6288"/>
                </a:lnTo>
                <a:lnTo>
                  <a:pt x="192" y="6309"/>
                </a:lnTo>
                <a:lnTo>
                  <a:pt x="139" y="6325"/>
                </a:lnTo>
                <a:lnTo>
                  <a:pt x="85" y="6336"/>
                </a:lnTo>
                <a:lnTo>
                  <a:pt x="29" y="6342"/>
                </a:lnTo>
                <a:lnTo>
                  <a:pt x="0" y="6342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3" name="CustomShape 4"/>
          <p:cNvSpPr/>
          <p:nvPr/>
        </p:nvSpPr>
        <p:spPr>
          <a:xfrm>
            <a:off x="10218027" y="5132595"/>
            <a:ext cx="454622" cy="698226"/>
          </a:xfrm>
          <a:prstGeom prst="rect">
            <a:avLst/>
          </a:prstGeom>
          <a:solidFill>
            <a:srgbClr val="85706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4" name="CustomShape 5"/>
          <p:cNvSpPr/>
          <p:nvPr/>
        </p:nvSpPr>
        <p:spPr>
          <a:xfrm>
            <a:off x="10829928" y="5442101"/>
            <a:ext cx="365597" cy="462277"/>
          </a:xfrm>
          <a:custGeom>
            <a:avLst/>
            <a:gdLst/>
            <a:ahLst/>
            <a:cxnLst/>
            <a:rect l="l" t="t" r="r" b="b"/>
            <a:pathLst>
              <a:path w="2614" h="3465">
                <a:moveTo>
                  <a:pt x="2411" y="3178"/>
                </a:moveTo>
                <a:lnTo>
                  <a:pt x="1910" y="3429"/>
                </a:lnTo>
                <a:lnTo>
                  <a:pt x="1878" y="3444"/>
                </a:lnTo>
                <a:lnTo>
                  <a:pt x="1811" y="3462"/>
                </a:lnTo>
                <a:lnTo>
                  <a:pt x="1742" y="3465"/>
                </a:lnTo>
                <a:lnTo>
                  <a:pt x="1674" y="3456"/>
                </a:lnTo>
                <a:lnTo>
                  <a:pt x="1610" y="3435"/>
                </a:lnTo>
                <a:lnTo>
                  <a:pt x="1549" y="3403"/>
                </a:lnTo>
                <a:lnTo>
                  <a:pt x="1496" y="3360"/>
                </a:lnTo>
                <a:lnTo>
                  <a:pt x="1453" y="3307"/>
                </a:lnTo>
                <a:lnTo>
                  <a:pt x="1436" y="3277"/>
                </a:lnTo>
                <a:lnTo>
                  <a:pt x="0" y="572"/>
                </a:lnTo>
                <a:lnTo>
                  <a:pt x="1130" y="0"/>
                </a:lnTo>
                <a:lnTo>
                  <a:pt x="2579" y="2718"/>
                </a:lnTo>
                <a:lnTo>
                  <a:pt x="2593" y="2748"/>
                </a:lnTo>
                <a:lnTo>
                  <a:pt x="2611" y="2810"/>
                </a:lnTo>
                <a:lnTo>
                  <a:pt x="2614" y="2876"/>
                </a:lnTo>
                <a:lnTo>
                  <a:pt x="2605" y="2942"/>
                </a:lnTo>
                <a:lnTo>
                  <a:pt x="2583" y="3007"/>
                </a:lnTo>
                <a:lnTo>
                  <a:pt x="2548" y="3065"/>
                </a:lnTo>
                <a:lnTo>
                  <a:pt x="2502" y="3119"/>
                </a:lnTo>
                <a:lnTo>
                  <a:pt x="2445" y="3162"/>
                </a:lnTo>
                <a:lnTo>
                  <a:pt x="2411" y="3178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5" name="CustomShape 6"/>
          <p:cNvSpPr/>
          <p:nvPr/>
        </p:nvSpPr>
        <p:spPr>
          <a:xfrm>
            <a:off x="10782447" y="5312527"/>
            <a:ext cx="176864" cy="191248"/>
          </a:xfrm>
          <a:custGeom>
            <a:avLst/>
            <a:gdLst/>
            <a:ahLst/>
            <a:cxnLst/>
            <a:rect l="l" t="t" r="r" b="b"/>
            <a:pathLst>
              <a:path w="1265" h="1435">
                <a:moveTo>
                  <a:pt x="0" y="368"/>
                </a:moveTo>
                <a:lnTo>
                  <a:pt x="719" y="0"/>
                </a:lnTo>
                <a:lnTo>
                  <a:pt x="1265" y="1067"/>
                </a:lnTo>
                <a:lnTo>
                  <a:pt x="545" y="1435"/>
                </a:lnTo>
                <a:lnTo>
                  <a:pt x="0" y="368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6" name="CustomShape 7"/>
          <p:cNvSpPr/>
          <p:nvPr/>
        </p:nvSpPr>
        <p:spPr>
          <a:xfrm>
            <a:off x="10344443" y="4751230"/>
            <a:ext cx="712795" cy="680119"/>
          </a:xfrm>
          <a:custGeom>
            <a:avLst/>
            <a:gdLst/>
            <a:ahLst/>
            <a:cxnLst/>
            <a:rect l="l" t="t" r="r" b="b"/>
            <a:pathLst>
              <a:path w="5091" h="5097">
                <a:moveTo>
                  <a:pt x="1389" y="279"/>
                </a:moveTo>
                <a:lnTo>
                  <a:pt x="1389" y="279"/>
                </a:lnTo>
                <a:lnTo>
                  <a:pt x="1330" y="310"/>
                </a:lnTo>
                <a:lnTo>
                  <a:pt x="1217" y="375"/>
                </a:lnTo>
                <a:lnTo>
                  <a:pt x="1109" y="445"/>
                </a:lnTo>
                <a:lnTo>
                  <a:pt x="1005" y="520"/>
                </a:lnTo>
                <a:lnTo>
                  <a:pt x="906" y="599"/>
                </a:lnTo>
                <a:lnTo>
                  <a:pt x="812" y="683"/>
                </a:lnTo>
                <a:lnTo>
                  <a:pt x="722" y="771"/>
                </a:lnTo>
                <a:lnTo>
                  <a:pt x="637" y="862"/>
                </a:lnTo>
                <a:lnTo>
                  <a:pt x="557" y="957"/>
                </a:lnTo>
                <a:lnTo>
                  <a:pt x="483" y="1056"/>
                </a:lnTo>
                <a:lnTo>
                  <a:pt x="413" y="1157"/>
                </a:lnTo>
                <a:lnTo>
                  <a:pt x="349" y="1262"/>
                </a:lnTo>
                <a:lnTo>
                  <a:pt x="290" y="1370"/>
                </a:lnTo>
                <a:lnTo>
                  <a:pt x="236" y="1479"/>
                </a:lnTo>
                <a:lnTo>
                  <a:pt x="187" y="1591"/>
                </a:lnTo>
                <a:lnTo>
                  <a:pt x="144" y="1706"/>
                </a:lnTo>
                <a:lnTo>
                  <a:pt x="107" y="1822"/>
                </a:lnTo>
                <a:lnTo>
                  <a:pt x="75" y="1940"/>
                </a:lnTo>
                <a:lnTo>
                  <a:pt x="48" y="2060"/>
                </a:lnTo>
                <a:lnTo>
                  <a:pt x="27" y="2181"/>
                </a:lnTo>
                <a:lnTo>
                  <a:pt x="13" y="2302"/>
                </a:lnTo>
                <a:lnTo>
                  <a:pt x="3" y="2425"/>
                </a:lnTo>
                <a:lnTo>
                  <a:pt x="0" y="2548"/>
                </a:lnTo>
                <a:lnTo>
                  <a:pt x="3" y="2671"/>
                </a:lnTo>
                <a:lnTo>
                  <a:pt x="12" y="2796"/>
                </a:lnTo>
                <a:lnTo>
                  <a:pt x="26" y="2919"/>
                </a:lnTo>
                <a:lnTo>
                  <a:pt x="47" y="3042"/>
                </a:lnTo>
                <a:lnTo>
                  <a:pt x="73" y="3166"/>
                </a:lnTo>
                <a:lnTo>
                  <a:pt x="107" y="3288"/>
                </a:lnTo>
                <a:lnTo>
                  <a:pt x="147" y="3410"/>
                </a:lnTo>
                <a:lnTo>
                  <a:pt x="193" y="3531"/>
                </a:lnTo>
                <a:lnTo>
                  <a:pt x="245" y="3650"/>
                </a:lnTo>
                <a:lnTo>
                  <a:pt x="273" y="3708"/>
                </a:lnTo>
                <a:lnTo>
                  <a:pt x="273" y="3708"/>
                </a:lnTo>
                <a:lnTo>
                  <a:pt x="303" y="3767"/>
                </a:lnTo>
                <a:lnTo>
                  <a:pt x="369" y="3880"/>
                </a:lnTo>
                <a:lnTo>
                  <a:pt x="439" y="3989"/>
                </a:lnTo>
                <a:lnTo>
                  <a:pt x="515" y="4092"/>
                </a:lnTo>
                <a:lnTo>
                  <a:pt x="593" y="4191"/>
                </a:lnTo>
                <a:lnTo>
                  <a:pt x="677" y="4285"/>
                </a:lnTo>
                <a:lnTo>
                  <a:pt x="765" y="4375"/>
                </a:lnTo>
                <a:lnTo>
                  <a:pt x="857" y="4460"/>
                </a:lnTo>
                <a:lnTo>
                  <a:pt x="952" y="4540"/>
                </a:lnTo>
                <a:lnTo>
                  <a:pt x="1050" y="4615"/>
                </a:lnTo>
                <a:lnTo>
                  <a:pt x="1151" y="4684"/>
                </a:lnTo>
                <a:lnTo>
                  <a:pt x="1256" y="4749"/>
                </a:lnTo>
                <a:lnTo>
                  <a:pt x="1364" y="4807"/>
                </a:lnTo>
                <a:lnTo>
                  <a:pt x="1473" y="4862"/>
                </a:lnTo>
                <a:lnTo>
                  <a:pt x="1585" y="4910"/>
                </a:lnTo>
                <a:lnTo>
                  <a:pt x="1700" y="4952"/>
                </a:lnTo>
                <a:lnTo>
                  <a:pt x="1816" y="4990"/>
                </a:lnTo>
                <a:lnTo>
                  <a:pt x="1935" y="5023"/>
                </a:lnTo>
                <a:lnTo>
                  <a:pt x="2054" y="5049"/>
                </a:lnTo>
                <a:lnTo>
                  <a:pt x="2175" y="5070"/>
                </a:lnTo>
                <a:lnTo>
                  <a:pt x="2296" y="5084"/>
                </a:lnTo>
                <a:lnTo>
                  <a:pt x="2419" y="5094"/>
                </a:lnTo>
                <a:lnTo>
                  <a:pt x="2542" y="5097"/>
                </a:lnTo>
                <a:lnTo>
                  <a:pt x="2666" y="5095"/>
                </a:lnTo>
                <a:lnTo>
                  <a:pt x="2790" y="5085"/>
                </a:lnTo>
                <a:lnTo>
                  <a:pt x="2913" y="5071"/>
                </a:lnTo>
                <a:lnTo>
                  <a:pt x="3038" y="5051"/>
                </a:lnTo>
                <a:lnTo>
                  <a:pt x="3160" y="5024"/>
                </a:lnTo>
                <a:lnTo>
                  <a:pt x="3283" y="4990"/>
                </a:lnTo>
                <a:lnTo>
                  <a:pt x="3405" y="4950"/>
                </a:lnTo>
                <a:lnTo>
                  <a:pt x="3525" y="4904"/>
                </a:lnTo>
                <a:lnTo>
                  <a:pt x="3644" y="4852"/>
                </a:lnTo>
                <a:lnTo>
                  <a:pt x="3703" y="4824"/>
                </a:lnTo>
                <a:lnTo>
                  <a:pt x="3703" y="4824"/>
                </a:lnTo>
                <a:lnTo>
                  <a:pt x="3761" y="4794"/>
                </a:lnTo>
                <a:lnTo>
                  <a:pt x="3874" y="4728"/>
                </a:lnTo>
                <a:lnTo>
                  <a:pt x="3983" y="4658"/>
                </a:lnTo>
                <a:lnTo>
                  <a:pt x="4087" y="4583"/>
                </a:lnTo>
                <a:lnTo>
                  <a:pt x="4186" y="4504"/>
                </a:lnTo>
                <a:lnTo>
                  <a:pt x="4281" y="4420"/>
                </a:lnTo>
                <a:lnTo>
                  <a:pt x="4370" y="4333"/>
                </a:lnTo>
                <a:lnTo>
                  <a:pt x="4454" y="4242"/>
                </a:lnTo>
                <a:lnTo>
                  <a:pt x="4534" y="4146"/>
                </a:lnTo>
                <a:lnTo>
                  <a:pt x="4609" y="4047"/>
                </a:lnTo>
                <a:lnTo>
                  <a:pt x="4678" y="3946"/>
                </a:lnTo>
                <a:lnTo>
                  <a:pt x="4743" y="3841"/>
                </a:lnTo>
                <a:lnTo>
                  <a:pt x="4802" y="3733"/>
                </a:lnTo>
                <a:lnTo>
                  <a:pt x="4856" y="3624"/>
                </a:lnTo>
                <a:lnTo>
                  <a:pt x="4904" y="3512"/>
                </a:lnTo>
                <a:lnTo>
                  <a:pt x="4947" y="3397"/>
                </a:lnTo>
                <a:lnTo>
                  <a:pt x="4985" y="3281"/>
                </a:lnTo>
                <a:lnTo>
                  <a:pt x="5017" y="3163"/>
                </a:lnTo>
                <a:lnTo>
                  <a:pt x="5043" y="3043"/>
                </a:lnTo>
                <a:lnTo>
                  <a:pt x="5064" y="2922"/>
                </a:lnTo>
                <a:lnTo>
                  <a:pt x="5079" y="2801"/>
                </a:lnTo>
                <a:lnTo>
                  <a:pt x="5088" y="2679"/>
                </a:lnTo>
                <a:lnTo>
                  <a:pt x="5091" y="2555"/>
                </a:lnTo>
                <a:lnTo>
                  <a:pt x="5089" y="2432"/>
                </a:lnTo>
                <a:lnTo>
                  <a:pt x="5081" y="2307"/>
                </a:lnTo>
                <a:lnTo>
                  <a:pt x="5066" y="2184"/>
                </a:lnTo>
                <a:lnTo>
                  <a:pt x="5045" y="2061"/>
                </a:lnTo>
                <a:lnTo>
                  <a:pt x="5018" y="1937"/>
                </a:lnTo>
                <a:lnTo>
                  <a:pt x="4985" y="1815"/>
                </a:lnTo>
                <a:lnTo>
                  <a:pt x="4946" y="1693"/>
                </a:lnTo>
                <a:lnTo>
                  <a:pt x="4900" y="1572"/>
                </a:lnTo>
                <a:lnTo>
                  <a:pt x="4848" y="1453"/>
                </a:lnTo>
                <a:lnTo>
                  <a:pt x="4818" y="1395"/>
                </a:lnTo>
                <a:lnTo>
                  <a:pt x="4818" y="1395"/>
                </a:lnTo>
                <a:lnTo>
                  <a:pt x="4787" y="1336"/>
                </a:lnTo>
                <a:lnTo>
                  <a:pt x="4721" y="1223"/>
                </a:lnTo>
                <a:lnTo>
                  <a:pt x="4649" y="1115"/>
                </a:lnTo>
                <a:lnTo>
                  <a:pt x="4574" y="1010"/>
                </a:lnTo>
                <a:lnTo>
                  <a:pt x="4493" y="911"/>
                </a:lnTo>
                <a:lnTo>
                  <a:pt x="4408" y="817"/>
                </a:lnTo>
                <a:lnTo>
                  <a:pt x="4321" y="727"/>
                </a:lnTo>
                <a:lnTo>
                  <a:pt x="4229" y="641"/>
                </a:lnTo>
                <a:lnTo>
                  <a:pt x="4132" y="561"/>
                </a:lnTo>
                <a:lnTo>
                  <a:pt x="4033" y="486"/>
                </a:lnTo>
                <a:lnTo>
                  <a:pt x="3931" y="416"/>
                </a:lnTo>
                <a:lnTo>
                  <a:pt x="3826" y="351"/>
                </a:lnTo>
                <a:lnTo>
                  <a:pt x="3718" y="292"/>
                </a:lnTo>
                <a:lnTo>
                  <a:pt x="3609" y="237"/>
                </a:lnTo>
                <a:lnTo>
                  <a:pt x="3496" y="189"/>
                </a:lnTo>
                <a:lnTo>
                  <a:pt x="3381" y="145"/>
                </a:lnTo>
                <a:lnTo>
                  <a:pt x="3265" y="108"/>
                </a:lnTo>
                <a:lnTo>
                  <a:pt x="3146" y="75"/>
                </a:lnTo>
                <a:lnTo>
                  <a:pt x="3027" y="48"/>
                </a:lnTo>
                <a:lnTo>
                  <a:pt x="2907" y="27"/>
                </a:lnTo>
                <a:lnTo>
                  <a:pt x="2786" y="13"/>
                </a:lnTo>
                <a:lnTo>
                  <a:pt x="2663" y="3"/>
                </a:lnTo>
                <a:lnTo>
                  <a:pt x="2541" y="0"/>
                </a:lnTo>
                <a:lnTo>
                  <a:pt x="2418" y="3"/>
                </a:lnTo>
                <a:lnTo>
                  <a:pt x="2294" y="12"/>
                </a:lnTo>
                <a:lnTo>
                  <a:pt x="2171" y="26"/>
                </a:lnTo>
                <a:lnTo>
                  <a:pt x="2049" y="48"/>
                </a:lnTo>
                <a:lnTo>
                  <a:pt x="1926" y="75"/>
                </a:lnTo>
                <a:lnTo>
                  <a:pt x="1805" y="109"/>
                </a:lnTo>
                <a:lnTo>
                  <a:pt x="1685" y="150"/>
                </a:lnTo>
                <a:lnTo>
                  <a:pt x="1565" y="197"/>
                </a:lnTo>
                <a:lnTo>
                  <a:pt x="1447" y="250"/>
                </a:lnTo>
                <a:lnTo>
                  <a:pt x="1389" y="279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7" name="CustomShape 8"/>
          <p:cNvSpPr/>
          <p:nvPr/>
        </p:nvSpPr>
        <p:spPr>
          <a:xfrm>
            <a:off x="10422192" y="4824222"/>
            <a:ext cx="556705" cy="531873"/>
          </a:xfrm>
          <a:custGeom>
            <a:avLst/>
            <a:gdLst/>
            <a:ahLst/>
            <a:cxnLst/>
            <a:rect l="l" t="t" r="r" b="b"/>
            <a:pathLst>
              <a:path w="3976" h="3986">
                <a:moveTo>
                  <a:pt x="1990" y="3986"/>
                </a:moveTo>
                <a:lnTo>
                  <a:pt x="1919" y="3985"/>
                </a:lnTo>
                <a:lnTo>
                  <a:pt x="1780" y="3976"/>
                </a:lnTo>
                <a:lnTo>
                  <a:pt x="1643" y="3957"/>
                </a:lnTo>
                <a:lnTo>
                  <a:pt x="1508" y="3928"/>
                </a:lnTo>
                <a:lnTo>
                  <a:pt x="1378" y="3891"/>
                </a:lnTo>
                <a:lnTo>
                  <a:pt x="1249" y="3845"/>
                </a:lnTo>
                <a:lnTo>
                  <a:pt x="1126" y="3791"/>
                </a:lnTo>
                <a:lnTo>
                  <a:pt x="1005" y="3728"/>
                </a:lnTo>
                <a:lnTo>
                  <a:pt x="890" y="3657"/>
                </a:lnTo>
                <a:lnTo>
                  <a:pt x="780" y="3579"/>
                </a:lnTo>
                <a:lnTo>
                  <a:pt x="676" y="3494"/>
                </a:lnTo>
                <a:lnTo>
                  <a:pt x="578" y="3401"/>
                </a:lnTo>
                <a:lnTo>
                  <a:pt x="486" y="3300"/>
                </a:lnTo>
                <a:lnTo>
                  <a:pt x="400" y="3194"/>
                </a:lnTo>
                <a:lnTo>
                  <a:pt x="322" y="3081"/>
                </a:lnTo>
                <a:lnTo>
                  <a:pt x="251" y="2961"/>
                </a:lnTo>
                <a:lnTo>
                  <a:pt x="219" y="2899"/>
                </a:lnTo>
                <a:lnTo>
                  <a:pt x="196" y="2853"/>
                </a:lnTo>
                <a:lnTo>
                  <a:pt x="154" y="2760"/>
                </a:lnTo>
                <a:lnTo>
                  <a:pt x="118" y="2667"/>
                </a:lnTo>
                <a:lnTo>
                  <a:pt x="86" y="2572"/>
                </a:lnTo>
                <a:lnTo>
                  <a:pt x="59" y="2476"/>
                </a:lnTo>
                <a:lnTo>
                  <a:pt x="38" y="2380"/>
                </a:lnTo>
                <a:lnTo>
                  <a:pt x="14" y="2236"/>
                </a:lnTo>
                <a:lnTo>
                  <a:pt x="0" y="2043"/>
                </a:lnTo>
                <a:lnTo>
                  <a:pt x="5" y="1850"/>
                </a:lnTo>
                <a:lnTo>
                  <a:pt x="28" y="1661"/>
                </a:lnTo>
                <a:lnTo>
                  <a:pt x="69" y="1474"/>
                </a:lnTo>
                <a:lnTo>
                  <a:pt x="128" y="1292"/>
                </a:lnTo>
                <a:lnTo>
                  <a:pt x="204" y="1117"/>
                </a:lnTo>
                <a:lnTo>
                  <a:pt x="296" y="949"/>
                </a:lnTo>
                <a:lnTo>
                  <a:pt x="405" y="790"/>
                </a:lnTo>
                <a:lnTo>
                  <a:pt x="530" y="642"/>
                </a:lnTo>
                <a:lnTo>
                  <a:pt x="670" y="505"/>
                </a:lnTo>
                <a:lnTo>
                  <a:pt x="785" y="411"/>
                </a:lnTo>
                <a:lnTo>
                  <a:pt x="866" y="352"/>
                </a:lnTo>
                <a:lnTo>
                  <a:pt x="950" y="297"/>
                </a:lnTo>
                <a:lnTo>
                  <a:pt x="1039" y="246"/>
                </a:lnTo>
                <a:lnTo>
                  <a:pt x="1084" y="222"/>
                </a:lnTo>
                <a:lnTo>
                  <a:pt x="1136" y="196"/>
                </a:lnTo>
                <a:lnTo>
                  <a:pt x="1244" y="149"/>
                </a:lnTo>
                <a:lnTo>
                  <a:pt x="1352" y="108"/>
                </a:lnTo>
                <a:lnTo>
                  <a:pt x="1464" y="73"/>
                </a:lnTo>
                <a:lnTo>
                  <a:pt x="1578" y="45"/>
                </a:lnTo>
                <a:lnTo>
                  <a:pt x="1693" y="23"/>
                </a:lnTo>
                <a:lnTo>
                  <a:pt x="1811" y="7"/>
                </a:lnTo>
                <a:lnTo>
                  <a:pt x="1930" y="0"/>
                </a:lnTo>
                <a:lnTo>
                  <a:pt x="1990" y="0"/>
                </a:lnTo>
                <a:lnTo>
                  <a:pt x="2060" y="0"/>
                </a:lnTo>
                <a:lnTo>
                  <a:pt x="2199" y="10"/>
                </a:lnTo>
                <a:lnTo>
                  <a:pt x="2336" y="29"/>
                </a:lnTo>
                <a:lnTo>
                  <a:pt x="2471" y="57"/>
                </a:lnTo>
                <a:lnTo>
                  <a:pt x="2603" y="95"/>
                </a:lnTo>
                <a:lnTo>
                  <a:pt x="2731" y="140"/>
                </a:lnTo>
                <a:lnTo>
                  <a:pt x="2854" y="194"/>
                </a:lnTo>
                <a:lnTo>
                  <a:pt x="2974" y="257"/>
                </a:lnTo>
                <a:lnTo>
                  <a:pt x="3089" y="328"/>
                </a:lnTo>
                <a:lnTo>
                  <a:pt x="3199" y="406"/>
                </a:lnTo>
                <a:lnTo>
                  <a:pt x="3303" y="492"/>
                </a:lnTo>
                <a:lnTo>
                  <a:pt x="3402" y="585"/>
                </a:lnTo>
                <a:lnTo>
                  <a:pt x="3494" y="685"/>
                </a:lnTo>
                <a:lnTo>
                  <a:pt x="3580" y="791"/>
                </a:lnTo>
                <a:lnTo>
                  <a:pt x="3658" y="905"/>
                </a:lnTo>
                <a:lnTo>
                  <a:pt x="3728" y="1024"/>
                </a:lnTo>
                <a:lnTo>
                  <a:pt x="3760" y="1087"/>
                </a:lnTo>
                <a:lnTo>
                  <a:pt x="3803" y="1176"/>
                </a:lnTo>
                <a:lnTo>
                  <a:pt x="3874" y="1360"/>
                </a:lnTo>
                <a:lnTo>
                  <a:pt x="3927" y="1548"/>
                </a:lnTo>
                <a:lnTo>
                  <a:pt x="3960" y="1739"/>
                </a:lnTo>
                <a:lnTo>
                  <a:pt x="3976" y="1933"/>
                </a:lnTo>
                <a:lnTo>
                  <a:pt x="3974" y="2126"/>
                </a:lnTo>
                <a:lnTo>
                  <a:pt x="3953" y="2320"/>
                </a:lnTo>
                <a:lnTo>
                  <a:pt x="3913" y="2512"/>
                </a:lnTo>
                <a:lnTo>
                  <a:pt x="3886" y="2606"/>
                </a:lnTo>
                <a:lnTo>
                  <a:pt x="3853" y="2699"/>
                </a:lnTo>
                <a:lnTo>
                  <a:pt x="3774" y="2879"/>
                </a:lnTo>
                <a:lnTo>
                  <a:pt x="3678" y="3049"/>
                </a:lnTo>
                <a:lnTo>
                  <a:pt x="3568" y="3209"/>
                </a:lnTo>
                <a:lnTo>
                  <a:pt x="3443" y="3357"/>
                </a:lnTo>
                <a:lnTo>
                  <a:pt x="3302" y="3492"/>
                </a:lnTo>
                <a:lnTo>
                  <a:pt x="3188" y="3583"/>
                </a:lnTo>
                <a:lnTo>
                  <a:pt x="3109" y="3639"/>
                </a:lnTo>
                <a:lnTo>
                  <a:pt x="3026" y="3691"/>
                </a:lnTo>
                <a:lnTo>
                  <a:pt x="2941" y="3740"/>
                </a:lnTo>
                <a:lnTo>
                  <a:pt x="2896" y="3763"/>
                </a:lnTo>
                <a:lnTo>
                  <a:pt x="2841" y="3791"/>
                </a:lnTo>
                <a:lnTo>
                  <a:pt x="2731" y="3841"/>
                </a:lnTo>
                <a:lnTo>
                  <a:pt x="2618" y="3883"/>
                </a:lnTo>
                <a:lnTo>
                  <a:pt x="2505" y="3917"/>
                </a:lnTo>
                <a:lnTo>
                  <a:pt x="2392" y="3945"/>
                </a:lnTo>
                <a:lnTo>
                  <a:pt x="2277" y="3965"/>
                </a:lnTo>
                <a:lnTo>
                  <a:pt x="2163" y="3979"/>
                </a:lnTo>
                <a:lnTo>
                  <a:pt x="2048" y="3985"/>
                </a:lnTo>
                <a:lnTo>
                  <a:pt x="1990" y="3986"/>
                </a:lnTo>
                <a:lnTo>
                  <a:pt x="1990" y="3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8" name="CustomShape 9"/>
          <p:cNvSpPr/>
          <p:nvPr/>
        </p:nvSpPr>
        <p:spPr>
          <a:xfrm>
            <a:off x="10421599" y="5008681"/>
            <a:ext cx="384589" cy="347415"/>
          </a:xfrm>
          <a:custGeom>
            <a:avLst/>
            <a:gdLst/>
            <a:ahLst/>
            <a:cxnLst/>
            <a:rect l="l" t="t" r="r" b="b"/>
            <a:pathLst>
              <a:path w="2749" h="2606">
                <a:moveTo>
                  <a:pt x="100" y="0"/>
                </a:moveTo>
                <a:lnTo>
                  <a:pt x="72" y="91"/>
                </a:lnTo>
                <a:lnTo>
                  <a:pt x="30" y="279"/>
                </a:lnTo>
                <a:lnTo>
                  <a:pt x="6" y="469"/>
                </a:lnTo>
                <a:lnTo>
                  <a:pt x="0" y="663"/>
                </a:lnTo>
                <a:lnTo>
                  <a:pt x="12" y="856"/>
                </a:lnTo>
                <a:lnTo>
                  <a:pt x="34" y="1000"/>
                </a:lnTo>
                <a:lnTo>
                  <a:pt x="55" y="1096"/>
                </a:lnTo>
                <a:lnTo>
                  <a:pt x="80" y="1192"/>
                </a:lnTo>
                <a:lnTo>
                  <a:pt x="111" y="1287"/>
                </a:lnTo>
                <a:lnTo>
                  <a:pt x="147" y="1380"/>
                </a:lnTo>
                <a:lnTo>
                  <a:pt x="188" y="1473"/>
                </a:lnTo>
                <a:lnTo>
                  <a:pt x="211" y="1519"/>
                </a:lnTo>
                <a:lnTo>
                  <a:pt x="245" y="1581"/>
                </a:lnTo>
                <a:lnTo>
                  <a:pt x="317" y="1701"/>
                </a:lnTo>
                <a:lnTo>
                  <a:pt x="398" y="1814"/>
                </a:lnTo>
                <a:lnTo>
                  <a:pt x="483" y="1920"/>
                </a:lnTo>
                <a:lnTo>
                  <a:pt x="576" y="2021"/>
                </a:lnTo>
                <a:lnTo>
                  <a:pt x="675" y="2114"/>
                </a:lnTo>
                <a:lnTo>
                  <a:pt x="779" y="2199"/>
                </a:lnTo>
                <a:lnTo>
                  <a:pt x="888" y="2277"/>
                </a:lnTo>
                <a:lnTo>
                  <a:pt x="1003" y="2348"/>
                </a:lnTo>
                <a:lnTo>
                  <a:pt x="1121" y="2411"/>
                </a:lnTo>
                <a:lnTo>
                  <a:pt x="1244" y="2465"/>
                </a:lnTo>
                <a:lnTo>
                  <a:pt x="1372" y="2511"/>
                </a:lnTo>
                <a:lnTo>
                  <a:pt x="1503" y="2548"/>
                </a:lnTo>
                <a:lnTo>
                  <a:pt x="1635" y="2577"/>
                </a:lnTo>
                <a:lnTo>
                  <a:pt x="1772" y="2596"/>
                </a:lnTo>
                <a:lnTo>
                  <a:pt x="1912" y="2605"/>
                </a:lnTo>
                <a:lnTo>
                  <a:pt x="1982" y="2606"/>
                </a:lnTo>
                <a:lnTo>
                  <a:pt x="2032" y="2605"/>
                </a:lnTo>
                <a:lnTo>
                  <a:pt x="2130" y="2600"/>
                </a:lnTo>
                <a:lnTo>
                  <a:pt x="2275" y="2584"/>
                </a:lnTo>
                <a:lnTo>
                  <a:pt x="2466" y="2544"/>
                </a:lnTo>
                <a:lnTo>
                  <a:pt x="2655" y="2488"/>
                </a:lnTo>
                <a:lnTo>
                  <a:pt x="2749" y="2452"/>
                </a:lnTo>
                <a:lnTo>
                  <a:pt x="2749" y="0"/>
                </a:lnTo>
                <a:lnTo>
                  <a:pt x="100" y="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39" name="CustomShape 10"/>
          <p:cNvSpPr/>
          <p:nvPr/>
        </p:nvSpPr>
        <p:spPr>
          <a:xfrm>
            <a:off x="10421599" y="5108830"/>
            <a:ext cx="278945" cy="249528"/>
          </a:xfrm>
          <a:custGeom>
            <a:avLst/>
            <a:gdLst/>
            <a:ahLst/>
            <a:cxnLst/>
            <a:rect l="l" t="t" r="r" b="b"/>
            <a:pathLst>
              <a:path w="1994" h="1867">
                <a:moveTo>
                  <a:pt x="0" y="0"/>
                </a:moveTo>
                <a:lnTo>
                  <a:pt x="3" y="49"/>
                </a:lnTo>
                <a:lnTo>
                  <a:pt x="14" y="148"/>
                </a:lnTo>
                <a:lnTo>
                  <a:pt x="30" y="247"/>
                </a:lnTo>
                <a:lnTo>
                  <a:pt x="50" y="346"/>
                </a:lnTo>
                <a:lnTo>
                  <a:pt x="77" y="444"/>
                </a:lnTo>
                <a:lnTo>
                  <a:pt x="108" y="541"/>
                </a:lnTo>
                <a:lnTo>
                  <a:pt x="145" y="637"/>
                </a:lnTo>
                <a:lnTo>
                  <a:pt x="186" y="732"/>
                </a:lnTo>
                <a:lnTo>
                  <a:pt x="209" y="779"/>
                </a:lnTo>
                <a:lnTo>
                  <a:pt x="243" y="842"/>
                </a:lnTo>
                <a:lnTo>
                  <a:pt x="315" y="961"/>
                </a:lnTo>
                <a:lnTo>
                  <a:pt x="396" y="1074"/>
                </a:lnTo>
                <a:lnTo>
                  <a:pt x="481" y="1181"/>
                </a:lnTo>
                <a:lnTo>
                  <a:pt x="574" y="1281"/>
                </a:lnTo>
                <a:lnTo>
                  <a:pt x="673" y="1374"/>
                </a:lnTo>
                <a:lnTo>
                  <a:pt x="777" y="1460"/>
                </a:lnTo>
                <a:lnTo>
                  <a:pt x="886" y="1538"/>
                </a:lnTo>
                <a:lnTo>
                  <a:pt x="1001" y="1608"/>
                </a:lnTo>
                <a:lnTo>
                  <a:pt x="1119" y="1671"/>
                </a:lnTo>
                <a:lnTo>
                  <a:pt x="1242" y="1726"/>
                </a:lnTo>
                <a:lnTo>
                  <a:pt x="1370" y="1772"/>
                </a:lnTo>
                <a:lnTo>
                  <a:pt x="1501" y="1809"/>
                </a:lnTo>
                <a:lnTo>
                  <a:pt x="1633" y="1837"/>
                </a:lnTo>
                <a:lnTo>
                  <a:pt x="1770" y="1856"/>
                </a:lnTo>
                <a:lnTo>
                  <a:pt x="1910" y="1866"/>
                </a:lnTo>
                <a:lnTo>
                  <a:pt x="1980" y="1867"/>
                </a:lnTo>
                <a:lnTo>
                  <a:pt x="1994" y="1867"/>
                </a:lnTo>
                <a:lnTo>
                  <a:pt x="1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85706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0" name="CustomShape 11"/>
          <p:cNvSpPr/>
          <p:nvPr/>
        </p:nvSpPr>
        <p:spPr>
          <a:xfrm>
            <a:off x="9984188" y="5675220"/>
            <a:ext cx="155497" cy="229724"/>
          </a:xfrm>
          <a:custGeom>
            <a:avLst/>
            <a:gdLst/>
            <a:ahLst/>
            <a:cxnLst/>
            <a:rect l="l" t="t" r="r" b="b"/>
            <a:pathLst>
              <a:path w="1116" h="1728">
                <a:moveTo>
                  <a:pt x="558" y="1728"/>
                </a:moveTo>
                <a:lnTo>
                  <a:pt x="529" y="1728"/>
                </a:lnTo>
                <a:lnTo>
                  <a:pt x="474" y="1722"/>
                </a:lnTo>
                <a:lnTo>
                  <a:pt x="419" y="1711"/>
                </a:lnTo>
                <a:lnTo>
                  <a:pt x="367" y="1695"/>
                </a:lnTo>
                <a:lnTo>
                  <a:pt x="317" y="1674"/>
                </a:lnTo>
                <a:lnTo>
                  <a:pt x="270" y="1647"/>
                </a:lnTo>
                <a:lnTo>
                  <a:pt x="225" y="1617"/>
                </a:lnTo>
                <a:lnTo>
                  <a:pt x="183" y="1583"/>
                </a:lnTo>
                <a:lnTo>
                  <a:pt x="145" y="1545"/>
                </a:lnTo>
                <a:lnTo>
                  <a:pt x="111" y="1504"/>
                </a:lnTo>
                <a:lnTo>
                  <a:pt x="82" y="1459"/>
                </a:lnTo>
                <a:lnTo>
                  <a:pt x="55" y="1412"/>
                </a:lnTo>
                <a:lnTo>
                  <a:pt x="35" y="1362"/>
                </a:lnTo>
                <a:lnTo>
                  <a:pt x="18" y="1310"/>
                </a:lnTo>
                <a:lnTo>
                  <a:pt x="6" y="1255"/>
                </a:lnTo>
                <a:lnTo>
                  <a:pt x="1" y="1199"/>
                </a:lnTo>
                <a:lnTo>
                  <a:pt x="0" y="1171"/>
                </a:lnTo>
                <a:lnTo>
                  <a:pt x="0" y="0"/>
                </a:lnTo>
                <a:lnTo>
                  <a:pt x="1116" y="0"/>
                </a:lnTo>
              </a:path>
            </a:pathLst>
          </a:cu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1" name="CustomShape 12"/>
          <p:cNvSpPr/>
          <p:nvPr/>
        </p:nvSpPr>
        <p:spPr>
          <a:xfrm>
            <a:off x="10568787" y="5695589"/>
            <a:ext cx="37984" cy="36213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2" name="CustomShape 13"/>
          <p:cNvSpPr/>
          <p:nvPr/>
        </p:nvSpPr>
        <p:spPr>
          <a:xfrm>
            <a:off x="10431095" y="5695589"/>
            <a:ext cx="38577" cy="36213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3" name="CustomShape 14"/>
          <p:cNvSpPr/>
          <p:nvPr/>
        </p:nvSpPr>
        <p:spPr>
          <a:xfrm>
            <a:off x="10296963" y="5695589"/>
            <a:ext cx="38577" cy="36213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4" name="CustomShape 15"/>
          <p:cNvSpPr/>
          <p:nvPr/>
        </p:nvSpPr>
        <p:spPr>
          <a:xfrm>
            <a:off x="10269662" y="5535461"/>
            <a:ext cx="353133" cy="36213"/>
          </a:xfrm>
          <a:prstGeom prst="rect">
            <a:avLst/>
          </a:prstGeom>
          <a:solidFill>
            <a:schemeClr val="tx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5" name="CustomShape 16"/>
          <p:cNvSpPr/>
          <p:nvPr/>
        </p:nvSpPr>
        <p:spPr>
          <a:xfrm>
            <a:off x="9964602" y="4732558"/>
            <a:ext cx="1249321" cy="1191058"/>
          </a:xfrm>
          <a:custGeom>
            <a:avLst/>
            <a:gdLst/>
            <a:ahLst/>
            <a:cxnLst/>
            <a:rect l="l" t="t" r="r" b="b"/>
            <a:pathLst>
              <a:path w="8922" h="8922">
                <a:moveTo>
                  <a:pt x="8532" y="8364"/>
                </a:moveTo>
                <a:lnTo>
                  <a:pt x="8030" y="8615"/>
                </a:lnTo>
                <a:lnTo>
                  <a:pt x="8011" y="8624"/>
                </a:lnTo>
                <a:lnTo>
                  <a:pt x="7972" y="8637"/>
                </a:lnTo>
                <a:lnTo>
                  <a:pt x="7931" y="8640"/>
                </a:lnTo>
                <a:lnTo>
                  <a:pt x="7890" y="8635"/>
                </a:lnTo>
                <a:lnTo>
                  <a:pt x="7850" y="8622"/>
                </a:lnTo>
                <a:lnTo>
                  <a:pt x="7815" y="8601"/>
                </a:lnTo>
                <a:lnTo>
                  <a:pt x="7784" y="8573"/>
                </a:lnTo>
                <a:lnTo>
                  <a:pt x="7760" y="8537"/>
                </a:lnTo>
                <a:lnTo>
                  <a:pt x="7751" y="8517"/>
                </a:lnTo>
                <a:lnTo>
                  <a:pt x="6371" y="5925"/>
                </a:lnTo>
                <a:lnTo>
                  <a:pt x="7249" y="5478"/>
                </a:lnTo>
                <a:lnTo>
                  <a:pt x="8616" y="8086"/>
                </a:lnTo>
                <a:lnTo>
                  <a:pt x="8625" y="8103"/>
                </a:lnTo>
                <a:lnTo>
                  <a:pt x="8638" y="8142"/>
                </a:lnTo>
                <a:lnTo>
                  <a:pt x="8641" y="8182"/>
                </a:lnTo>
                <a:lnTo>
                  <a:pt x="8637" y="8222"/>
                </a:lnTo>
                <a:lnTo>
                  <a:pt x="8625" y="8259"/>
                </a:lnTo>
                <a:lnTo>
                  <a:pt x="8606" y="8295"/>
                </a:lnTo>
                <a:lnTo>
                  <a:pt x="8581" y="8326"/>
                </a:lnTo>
                <a:lnTo>
                  <a:pt x="8550" y="8353"/>
                </a:lnTo>
                <a:lnTo>
                  <a:pt x="8532" y="8364"/>
                </a:lnTo>
                <a:close/>
                <a:moveTo>
                  <a:pt x="6469" y="5075"/>
                </a:moveTo>
                <a:lnTo>
                  <a:pt x="6530" y="5043"/>
                </a:lnTo>
                <a:lnTo>
                  <a:pt x="6640" y="4981"/>
                </a:lnTo>
                <a:lnTo>
                  <a:pt x="6692" y="4949"/>
                </a:lnTo>
                <a:lnTo>
                  <a:pt x="6901" y="5353"/>
                </a:lnTo>
                <a:lnTo>
                  <a:pt x="6427" y="5590"/>
                </a:lnTo>
                <a:lnTo>
                  <a:pt x="6218" y="5186"/>
                </a:lnTo>
                <a:lnTo>
                  <a:pt x="6254" y="5175"/>
                </a:lnTo>
                <a:lnTo>
                  <a:pt x="6322" y="5149"/>
                </a:lnTo>
                <a:lnTo>
                  <a:pt x="6415" y="5106"/>
                </a:lnTo>
                <a:lnTo>
                  <a:pt x="6469" y="5075"/>
                </a:lnTo>
                <a:close/>
                <a:moveTo>
                  <a:pt x="2956" y="1952"/>
                </a:moveTo>
                <a:lnTo>
                  <a:pt x="2975" y="1894"/>
                </a:lnTo>
                <a:lnTo>
                  <a:pt x="3017" y="1783"/>
                </a:lnTo>
                <a:lnTo>
                  <a:pt x="3064" y="1673"/>
                </a:lnTo>
                <a:lnTo>
                  <a:pt x="3117" y="1566"/>
                </a:lnTo>
                <a:lnTo>
                  <a:pt x="3174" y="1463"/>
                </a:lnTo>
                <a:lnTo>
                  <a:pt x="3237" y="1362"/>
                </a:lnTo>
                <a:lnTo>
                  <a:pt x="3304" y="1266"/>
                </a:lnTo>
                <a:lnTo>
                  <a:pt x="3376" y="1173"/>
                </a:lnTo>
                <a:lnTo>
                  <a:pt x="3453" y="1083"/>
                </a:lnTo>
                <a:lnTo>
                  <a:pt x="3533" y="997"/>
                </a:lnTo>
                <a:lnTo>
                  <a:pt x="3618" y="916"/>
                </a:lnTo>
                <a:lnTo>
                  <a:pt x="3708" y="838"/>
                </a:lnTo>
                <a:lnTo>
                  <a:pt x="3801" y="764"/>
                </a:lnTo>
                <a:lnTo>
                  <a:pt x="3897" y="696"/>
                </a:lnTo>
                <a:lnTo>
                  <a:pt x="3997" y="631"/>
                </a:lnTo>
                <a:lnTo>
                  <a:pt x="4101" y="572"/>
                </a:lnTo>
                <a:lnTo>
                  <a:pt x="4154" y="544"/>
                </a:lnTo>
                <a:lnTo>
                  <a:pt x="4211" y="516"/>
                </a:lnTo>
                <a:lnTo>
                  <a:pt x="4323" y="466"/>
                </a:lnTo>
                <a:lnTo>
                  <a:pt x="4436" y="422"/>
                </a:lnTo>
                <a:lnTo>
                  <a:pt x="4551" y="385"/>
                </a:lnTo>
                <a:lnTo>
                  <a:pt x="4667" y="352"/>
                </a:lnTo>
                <a:lnTo>
                  <a:pt x="4784" y="326"/>
                </a:lnTo>
                <a:lnTo>
                  <a:pt x="4900" y="306"/>
                </a:lnTo>
                <a:lnTo>
                  <a:pt x="5017" y="293"/>
                </a:lnTo>
                <a:lnTo>
                  <a:pt x="5134" y="284"/>
                </a:lnTo>
                <a:lnTo>
                  <a:pt x="5251" y="281"/>
                </a:lnTo>
                <a:lnTo>
                  <a:pt x="5367" y="284"/>
                </a:lnTo>
                <a:lnTo>
                  <a:pt x="5483" y="293"/>
                </a:lnTo>
                <a:lnTo>
                  <a:pt x="5598" y="306"/>
                </a:lnTo>
                <a:lnTo>
                  <a:pt x="5712" y="325"/>
                </a:lnTo>
                <a:lnTo>
                  <a:pt x="5825" y="350"/>
                </a:lnTo>
                <a:lnTo>
                  <a:pt x="5936" y="381"/>
                </a:lnTo>
                <a:lnTo>
                  <a:pt x="6046" y="415"/>
                </a:lnTo>
                <a:lnTo>
                  <a:pt x="6154" y="456"/>
                </a:lnTo>
                <a:lnTo>
                  <a:pt x="6260" y="502"/>
                </a:lnTo>
                <a:lnTo>
                  <a:pt x="6364" y="552"/>
                </a:lnTo>
                <a:lnTo>
                  <a:pt x="6465" y="608"/>
                </a:lnTo>
                <a:lnTo>
                  <a:pt x="6563" y="669"/>
                </a:lnTo>
                <a:lnTo>
                  <a:pt x="6659" y="734"/>
                </a:lnTo>
                <a:lnTo>
                  <a:pt x="6752" y="805"/>
                </a:lnTo>
                <a:lnTo>
                  <a:pt x="6841" y="879"/>
                </a:lnTo>
                <a:lnTo>
                  <a:pt x="6928" y="960"/>
                </a:lnTo>
                <a:lnTo>
                  <a:pt x="7011" y="1044"/>
                </a:lnTo>
                <a:lnTo>
                  <a:pt x="7089" y="1133"/>
                </a:lnTo>
                <a:lnTo>
                  <a:pt x="7163" y="1226"/>
                </a:lnTo>
                <a:lnTo>
                  <a:pt x="7233" y="1325"/>
                </a:lnTo>
                <a:lnTo>
                  <a:pt x="7299" y="1427"/>
                </a:lnTo>
                <a:lnTo>
                  <a:pt x="7360" y="1534"/>
                </a:lnTo>
                <a:lnTo>
                  <a:pt x="7389" y="1589"/>
                </a:lnTo>
                <a:lnTo>
                  <a:pt x="7416" y="1645"/>
                </a:lnTo>
                <a:lnTo>
                  <a:pt x="7467" y="1757"/>
                </a:lnTo>
                <a:lnTo>
                  <a:pt x="7511" y="1871"/>
                </a:lnTo>
                <a:lnTo>
                  <a:pt x="7548" y="1986"/>
                </a:lnTo>
                <a:lnTo>
                  <a:pt x="7581" y="2101"/>
                </a:lnTo>
                <a:lnTo>
                  <a:pt x="7606" y="2218"/>
                </a:lnTo>
                <a:lnTo>
                  <a:pt x="7627" y="2335"/>
                </a:lnTo>
                <a:lnTo>
                  <a:pt x="7640" y="2452"/>
                </a:lnTo>
                <a:lnTo>
                  <a:pt x="7649" y="2569"/>
                </a:lnTo>
                <a:lnTo>
                  <a:pt x="7652" y="2686"/>
                </a:lnTo>
                <a:lnTo>
                  <a:pt x="7649" y="2802"/>
                </a:lnTo>
                <a:lnTo>
                  <a:pt x="7640" y="2918"/>
                </a:lnTo>
                <a:lnTo>
                  <a:pt x="7627" y="3033"/>
                </a:lnTo>
                <a:lnTo>
                  <a:pt x="7607" y="3147"/>
                </a:lnTo>
                <a:lnTo>
                  <a:pt x="7583" y="3260"/>
                </a:lnTo>
                <a:lnTo>
                  <a:pt x="7552" y="3371"/>
                </a:lnTo>
                <a:lnTo>
                  <a:pt x="7517" y="3480"/>
                </a:lnTo>
                <a:lnTo>
                  <a:pt x="7477" y="3588"/>
                </a:lnTo>
                <a:lnTo>
                  <a:pt x="7431" y="3695"/>
                </a:lnTo>
                <a:lnTo>
                  <a:pt x="7381" y="3798"/>
                </a:lnTo>
                <a:lnTo>
                  <a:pt x="7324" y="3900"/>
                </a:lnTo>
                <a:lnTo>
                  <a:pt x="7264" y="3998"/>
                </a:lnTo>
                <a:lnTo>
                  <a:pt x="7199" y="4094"/>
                </a:lnTo>
                <a:lnTo>
                  <a:pt x="7128" y="4187"/>
                </a:lnTo>
                <a:lnTo>
                  <a:pt x="7053" y="4276"/>
                </a:lnTo>
                <a:lnTo>
                  <a:pt x="6973" y="4363"/>
                </a:lnTo>
                <a:lnTo>
                  <a:pt x="6888" y="4444"/>
                </a:lnTo>
                <a:lnTo>
                  <a:pt x="6800" y="4524"/>
                </a:lnTo>
                <a:lnTo>
                  <a:pt x="6705" y="4598"/>
                </a:lnTo>
                <a:lnTo>
                  <a:pt x="6608" y="4668"/>
                </a:lnTo>
                <a:lnTo>
                  <a:pt x="6506" y="4734"/>
                </a:lnTo>
                <a:lnTo>
                  <a:pt x="6398" y="4795"/>
                </a:lnTo>
                <a:lnTo>
                  <a:pt x="6344" y="4824"/>
                </a:lnTo>
                <a:lnTo>
                  <a:pt x="6255" y="4868"/>
                </a:lnTo>
                <a:lnTo>
                  <a:pt x="6075" y="4943"/>
                </a:lnTo>
                <a:lnTo>
                  <a:pt x="5896" y="5003"/>
                </a:lnTo>
                <a:lnTo>
                  <a:pt x="5716" y="5048"/>
                </a:lnTo>
                <a:lnTo>
                  <a:pt x="5537" y="5077"/>
                </a:lnTo>
                <a:lnTo>
                  <a:pt x="5359" y="5093"/>
                </a:lnTo>
                <a:lnTo>
                  <a:pt x="5182" y="5095"/>
                </a:lnTo>
                <a:lnTo>
                  <a:pt x="5008" y="5083"/>
                </a:lnTo>
                <a:lnTo>
                  <a:pt x="4836" y="5059"/>
                </a:lnTo>
                <a:lnTo>
                  <a:pt x="4668" y="5022"/>
                </a:lnTo>
                <a:lnTo>
                  <a:pt x="4503" y="4974"/>
                </a:lnTo>
                <a:lnTo>
                  <a:pt x="4343" y="4915"/>
                </a:lnTo>
                <a:lnTo>
                  <a:pt x="4189" y="4844"/>
                </a:lnTo>
                <a:lnTo>
                  <a:pt x="4039" y="4763"/>
                </a:lnTo>
                <a:lnTo>
                  <a:pt x="3895" y="4671"/>
                </a:lnTo>
                <a:lnTo>
                  <a:pt x="3758" y="4571"/>
                </a:lnTo>
                <a:lnTo>
                  <a:pt x="3628" y="4461"/>
                </a:lnTo>
                <a:lnTo>
                  <a:pt x="3507" y="4343"/>
                </a:lnTo>
                <a:lnTo>
                  <a:pt x="3393" y="4216"/>
                </a:lnTo>
                <a:lnTo>
                  <a:pt x="3288" y="4082"/>
                </a:lnTo>
                <a:lnTo>
                  <a:pt x="3192" y="3940"/>
                </a:lnTo>
                <a:lnTo>
                  <a:pt x="3108" y="3793"/>
                </a:lnTo>
                <a:lnTo>
                  <a:pt x="3032" y="3638"/>
                </a:lnTo>
                <a:lnTo>
                  <a:pt x="2968" y="3478"/>
                </a:lnTo>
                <a:lnTo>
                  <a:pt x="2917" y="3313"/>
                </a:lnTo>
                <a:lnTo>
                  <a:pt x="2877" y="3143"/>
                </a:lnTo>
                <a:lnTo>
                  <a:pt x="2850" y="2968"/>
                </a:lnTo>
                <a:lnTo>
                  <a:pt x="2837" y="2790"/>
                </a:lnTo>
                <a:lnTo>
                  <a:pt x="2837" y="2608"/>
                </a:lnTo>
                <a:lnTo>
                  <a:pt x="2851" y="2423"/>
                </a:lnTo>
                <a:lnTo>
                  <a:pt x="2881" y="2236"/>
                </a:lnTo>
                <a:lnTo>
                  <a:pt x="2927" y="2047"/>
                </a:lnTo>
                <a:lnTo>
                  <a:pt x="2956" y="1952"/>
                </a:lnTo>
                <a:close/>
                <a:moveTo>
                  <a:pt x="5479" y="8225"/>
                </a:moveTo>
                <a:lnTo>
                  <a:pt x="5478" y="8269"/>
                </a:lnTo>
                <a:lnTo>
                  <a:pt x="5460" y="8351"/>
                </a:lnTo>
                <a:lnTo>
                  <a:pt x="5428" y="8427"/>
                </a:lnTo>
                <a:lnTo>
                  <a:pt x="5382" y="8493"/>
                </a:lnTo>
                <a:lnTo>
                  <a:pt x="5324" y="8550"/>
                </a:lnTo>
                <a:lnTo>
                  <a:pt x="5257" y="8594"/>
                </a:lnTo>
                <a:lnTo>
                  <a:pt x="5182" y="8625"/>
                </a:lnTo>
                <a:lnTo>
                  <a:pt x="5103" y="8641"/>
                </a:lnTo>
                <a:lnTo>
                  <a:pt x="5061" y="8643"/>
                </a:lnTo>
                <a:lnTo>
                  <a:pt x="1255" y="8643"/>
                </a:lnTo>
                <a:lnTo>
                  <a:pt x="1285" y="8600"/>
                </a:lnTo>
                <a:lnTo>
                  <a:pt x="1336" y="8502"/>
                </a:lnTo>
                <a:lnTo>
                  <a:pt x="1373" y="8395"/>
                </a:lnTo>
                <a:lnTo>
                  <a:pt x="1389" y="8310"/>
                </a:lnTo>
                <a:lnTo>
                  <a:pt x="1394" y="8253"/>
                </a:lnTo>
                <a:lnTo>
                  <a:pt x="1394" y="8225"/>
                </a:lnTo>
                <a:lnTo>
                  <a:pt x="1394" y="2579"/>
                </a:lnTo>
                <a:lnTo>
                  <a:pt x="2565" y="2579"/>
                </a:lnTo>
                <a:lnTo>
                  <a:pt x="2563" y="2644"/>
                </a:lnTo>
                <a:lnTo>
                  <a:pt x="2565" y="2774"/>
                </a:lnTo>
                <a:lnTo>
                  <a:pt x="2572" y="2902"/>
                </a:lnTo>
                <a:lnTo>
                  <a:pt x="2586" y="3030"/>
                </a:lnTo>
                <a:lnTo>
                  <a:pt x="2606" y="3156"/>
                </a:lnTo>
                <a:lnTo>
                  <a:pt x="2631" y="3283"/>
                </a:lnTo>
                <a:lnTo>
                  <a:pt x="2661" y="3408"/>
                </a:lnTo>
                <a:lnTo>
                  <a:pt x="2698" y="3534"/>
                </a:lnTo>
                <a:lnTo>
                  <a:pt x="2719" y="3596"/>
                </a:lnTo>
                <a:lnTo>
                  <a:pt x="2161" y="3596"/>
                </a:lnTo>
                <a:lnTo>
                  <a:pt x="2161" y="3876"/>
                </a:lnTo>
                <a:lnTo>
                  <a:pt x="2830" y="3876"/>
                </a:lnTo>
                <a:lnTo>
                  <a:pt x="2865" y="3942"/>
                </a:lnTo>
                <a:lnTo>
                  <a:pt x="2939" y="4073"/>
                </a:lnTo>
                <a:lnTo>
                  <a:pt x="3020" y="4199"/>
                </a:lnTo>
                <a:lnTo>
                  <a:pt x="3108" y="4319"/>
                </a:lnTo>
                <a:lnTo>
                  <a:pt x="3202" y="4434"/>
                </a:lnTo>
                <a:lnTo>
                  <a:pt x="3302" y="4544"/>
                </a:lnTo>
                <a:lnTo>
                  <a:pt x="3410" y="4648"/>
                </a:lnTo>
                <a:lnTo>
                  <a:pt x="3524" y="4748"/>
                </a:lnTo>
                <a:lnTo>
                  <a:pt x="3583" y="4796"/>
                </a:lnTo>
                <a:lnTo>
                  <a:pt x="2175" y="4796"/>
                </a:lnTo>
                <a:lnTo>
                  <a:pt x="2175" y="5075"/>
                </a:lnTo>
                <a:lnTo>
                  <a:pt x="4043" y="5075"/>
                </a:lnTo>
                <a:lnTo>
                  <a:pt x="4132" y="5118"/>
                </a:lnTo>
                <a:lnTo>
                  <a:pt x="4310" y="5192"/>
                </a:lnTo>
                <a:lnTo>
                  <a:pt x="4488" y="5252"/>
                </a:lnTo>
                <a:lnTo>
                  <a:pt x="4667" y="5301"/>
                </a:lnTo>
                <a:lnTo>
                  <a:pt x="4845" y="5334"/>
                </a:lnTo>
                <a:lnTo>
                  <a:pt x="5025" y="5355"/>
                </a:lnTo>
                <a:lnTo>
                  <a:pt x="5206" y="5363"/>
                </a:lnTo>
                <a:lnTo>
                  <a:pt x="5388" y="5360"/>
                </a:lnTo>
                <a:lnTo>
                  <a:pt x="5479" y="5353"/>
                </a:lnTo>
                <a:lnTo>
                  <a:pt x="5479" y="8225"/>
                </a:lnTo>
                <a:close/>
                <a:moveTo>
                  <a:pt x="1116" y="8225"/>
                </a:moveTo>
                <a:lnTo>
                  <a:pt x="1114" y="8269"/>
                </a:lnTo>
                <a:lnTo>
                  <a:pt x="1097" y="8351"/>
                </a:lnTo>
                <a:lnTo>
                  <a:pt x="1063" y="8427"/>
                </a:lnTo>
                <a:lnTo>
                  <a:pt x="1017" y="8493"/>
                </a:lnTo>
                <a:lnTo>
                  <a:pt x="960" y="8550"/>
                </a:lnTo>
                <a:lnTo>
                  <a:pt x="893" y="8594"/>
                </a:lnTo>
                <a:lnTo>
                  <a:pt x="819" y="8625"/>
                </a:lnTo>
                <a:lnTo>
                  <a:pt x="738" y="8641"/>
                </a:lnTo>
                <a:lnTo>
                  <a:pt x="697" y="8643"/>
                </a:lnTo>
                <a:lnTo>
                  <a:pt x="653" y="8641"/>
                </a:lnTo>
                <a:lnTo>
                  <a:pt x="570" y="8624"/>
                </a:lnTo>
                <a:lnTo>
                  <a:pt x="495" y="8592"/>
                </a:lnTo>
                <a:lnTo>
                  <a:pt x="428" y="8546"/>
                </a:lnTo>
                <a:lnTo>
                  <a:pt x="372" y="8488"/>
                </a:lnTo>
                <a:lnTo>
                  <a:pt x="327" y="8420"/>
                </a:lnTo>
                <a:lnTo>
                  <a:pt x="297" y="8346"/>
                </a:lnTo>
                <a:lnTo>
                  <a:pt x="280" y="8267"/>
                </a:lnTo>
                <a:lnTo>
                  <a:pt x="279" y="8225"/>
                </a:lnTo>
                <a:lnTo>
                  <a:pt x="279" y="7193"/>
                </a:lnTo>
                <a:lnTo>
                  <a:pt x="1116" y="7193"/>
                </a:lnTo>
                <a:lnTo>
                  <a:pt x="1116" y="8225"/>
                </a:lnTo>
                <a:close/>
                <a:moveTo>
                  <a:pt x="8867" y="7946"/>
                </a:moveTo>
                <a:lnTo>
                  <a:pt x="7361" y="5117"/>
                </a:lnTo>
                <a:lnTo>
                  <a:pt x="7165" y="5214"/>
                </a:lnTo>
                <a:lnTo>
                  <a:pt x="6943" y="4767"/>
                </a:lnTo>
                <a:lnTo>
                  <a:pt x="6988" y="4732"/>
                </a:lnTo>
                <a:lnTo>
                  <a:pt x="7075" y="4656"/>
                </a:lnTo>
                <a:lnTo>
                  <a:pt x="7198" y="4537"/>
                </a:lnTo>
                <a:lnTo>
                  <a:pt x="7348" y="4367"/>
                </a:lnTo>
                <a:lnTo>
                  <a:pt x="7483" y="4185"/>
                </a:lnTo>
                <a:lnTo>
                  <a:pt x="7603" y="3994"/>
                </a:lnTo>
                <a:lnTo>
                  <a:pt x="7704" y="3793"/>
                </a:lnTo>
                <a:lnTo>
                  <a:pt x="7790" y="3585"/>
                </a:lnTo>
                <a:lnTo>
                  <a:pt x="7858" y="3370"/>
                </a:lnTo>
                <a:lnTo>
                  <a:pt x="7907" y="3150"/>
                </a:lnTo>
                <a:lnTo>
                  <a:pt x="7938" y="2925"/>
                </a:lnTo>
                <a:lnTo>
                  <a:pt x="7951" y="2698"/>
                </a:lnTo>
                <a:lnTo>
                  <a:pt x="7946" y="2527"/>
                </a:lnTo>
                <a:lnTo>
                  <a:pt x="7937" y="2412"/>
                </a:lnTo>
                <a:lnTo>
                  <a:pt x="7924" y="2297"/>
                </a:lnTo>
                <a:lnTo>
                  <a:pt x="7905" y="2182"/>
                </a:lnTo>
                <a:lnTo>
                  <a:pt x="7881" y="2068"/>
                </a:lnTo>
                <a:lnTo>
                  <a:pt x="7851" y="1954"/>
                </a:lnTo>
                <a:lnTo>
                  <a:pt x="7817" y="1840"/>
                </a:lnTo>
                <a:lnTo>
                  <a:pt x="7777" y="1728"/>
                </a:lnTo>
                <a:lnTo>
                  <a:pt x="7732" y="1616"/>
                </a:lnTo>
                <a:lnTo>
                  <a:pt x="7681" y="1504"/>
                </a:lnTo>
                <a:lnTo>
                  <a:pt x="7654" y="1450"/>
                </a:lnTo>
                <a:lnTo>
                  <a:pt x="7621" y="1388"/>
                </a:lnTo>
                <a:lnTo>
                  <a:pt x="7552" y="1270"/>
                </a:lnTo>
                <a:lnTo>
                  <a:pt x="7477" y="1157"/>
                </a:lnTo>
                <a:lnTo>
                  <a:pt x="7398" y="1049"/>
                </a:lnTo>
                <a:lnTo>
                  <a:pt x="7314" y="945"/>
                </a:lnTo>
                <a:lnTo>
                  <a:pt x="7225" y="847"/>
                </a:lnTo>
                <a:lnTo>
                  <a:pt x="7132" y="753"/>
                </a:lnTo>
                <a:lnTo>
                  <a:pt x="7036" y="664"/>
                </a:lnTo>
                <a:lnTo>
                  <a:pt x="6934" y="581"/>
                </a:lnTo>
                <a:lnTo>
                  <a:pt x="6831" y="503"/>
                </a:lnTo>
                <a:lnTo>
                  <a:pt x="6723" y="431"/>
                </a:lnTo>
                <a:lnTo>
                  <a:pt x="6612" y="363"/>
                </a:lnTo>
                <a:lnTo>
                  <a:pt x="6498" y="301"/>
                </a:lnTo>
                <a:lnTo>
                  <a:pt x="6382" y="245"/>
                </a:lnTo>
                <a:lnTo>
                  <a:pt x="6264" y="194"/>
                </a:lnTo>
                <a:lnTo>
                  <a:pt x="6143" y="150"/>
                </a:lnTo>
                <a:lnTo>
                  <a:pt x="6021" y="110"/>
                </a:lnTo>
                <a:lnTo>
                  <a:pt x="5896" y="76"/>
                </a:lnTo>
                <a:lnTo>
                  <a:pt x="5770" y="49"/>
                </a:lnTo>
                <a:lnTo>
                  <a:pt x="5642" y="27"/>
                </a:lnTo>
                <a:lnTo>
                  <a:pt x="5513" y="13"/>
                </a:lnTo>
                <a:lnTo>
                  <a:pt x="5384" y="3"/>
                </a:lnTo>
                <a:lnTo>
                  <a:pt x="5254" y="0"/>
                </a:lnTo>
                <a:lnTo>
                  <a:pt x="5123" y="3"/>
                </a:lnTo>
                <a:lnTo>
                  <a:pt x="4993" y="13"/>
                </a:lnTo>
                <a:lnTo>
                  <a:pt x="4862" y="28"/>
                </a:lnTo>
                <a:lnTo>
                  <a:pt x="4731" y="50"/>
                </a:lnTo>
                <a:lnTo>
                  <a:pt x="4602" y="79"/>
                </a:lnTo>
                <a:lnTo>
                  <a:pt x="4472" y="115"/>
                </a:lnTo>
                <a:lnTo>
                  <a:pt x="4344" y="157"/>
                </a:lnTo>
                <a:lnTo>
                  <a:pt x="4217" y="206"/>
                </a:lnTo>
                <a:lnTo>
                  <a:pt x="4091" y="262"/>
                </a:lnTo>
                <a:lnTo>
                  <a:pt x="4029" y="293"/>
                </a:lnTo>
                <a:lnTo>
                  <a:pt x="3958" y="330"/>
                </a:lnTo>
                <a:lnTo>
                  <a:pt x="3820" y="411"/>
                </a:lnTo>
                <a:lnTo>
                  <a:pt x="3687" y="500"/>
                </a:lnTo>
                <a:lnTo>
                  <a:pt x="3559" y="595"/>
                </a:lnTo>
                <a:lnTo>
                  <a:pt x="3439" y="697"/>
                </a:lnTo>
                <a:lnTo>
                  <a:pt x="3325" y="807"/>
                </a:lnTo>
                <a:lnTo>
                  <a:pt x="3217" y="923"/>
                </a:lnTo>
                <a:lnTo>
                  <a:pt x="3118" y="1044"/>
                </a:lnTo>
                <a:lnTo>
                  <a:pt x="3025" y="1173"/>
                </a:lnTo>
                <a:lnTo>
                  <a:pt x="2939" y="1307"/>
                </a:lnTo>
                <a:lnTo>
                  <a:pt x="2863" y="1446"/>
                </a:lnTo>
                <a:lnTo>
                  <a:pt x="2794" y="1590"/>
                </a:lnTo>
                <a:lnTo>
                  <a:pt x="2733" y="1741"/>
                </a:lnTo>
                <a:lnTo>
                  <a:pt x="2681" y="1894"/>
                </a:lnTo>
                <a:lnTo>
                  <a:pt x="2639" y="2053"/>
                </a:lnTo>
                <a:lnTo>
                  <a:pt x="2606" y="2216"/>
                </a:lnTo>
                <a:lnTo>
                  <a:pt x="2593" y="2300"/>
                </a:lnTo>
                <a:lnTo>
                  <a:pt x="1116" y="2300"/>
                </a:lnTo>
                <a:lnTo>
                  <a:pt x="1116" y="6915"/>
                </a:lnTo>
                <a:lnTo>
                  <a:pt x="0" y="6915"/>
                </a:lnTo>
                <a:lnTo>
                  <a:pt x="0" y="8225"/>
                </a:lnTo>
                <a:lnTo>
                  <a:pt x="1" y="8261"/>
                </a:lnTo>
                <a:lnTo>
                  <a:pt x="7" y="8332"/>
                </a:lnTo>
                <a:lnTo>
                  <a:pt x="21" y="8400"/>
                </a:lnTo>
                <a:lnTo>
                  <a:pt x="42" y="8466"/>
                </a:lnTo>
                <a:lnTo>
                  <a:pt x="68" y="8529"/>
                </a:lnTo>
                <a:lnTo>
                  <a:pt x="99" y="8589"/>
                </a:lnTo>
                <a:lnTo>
                  <a:pt x="137" y="8644"/>
                </a:lnTo>
                <a:lnTo>
                  <a:pt x="179" y="8695"/>
                </a:lnTo>
                <a:lnTo>
                  <a:pt x="226" y="8742"/>
                </a:lnTo>
                <a:lnTo>
                  <a:pt x="277" y="8785"/>
                </a:lnTo>
                <a:lnTo>
                  <a:pt x="334" y="8822"/>
                </a:lnTo>
                <a:lnTo>
                  <a:pt x="392" y="8854"/>
                </a:lnTo>
                <a:lnTo>
                  <a:pt x="455" y="8880"/>
                </a:lnTo>
                <a:lnTo>
                  <a:pt x="521" y="8900"/>
                </a:lnTo>
                <a:lnTo>
                  <a:pt x="590" y="8914"/>
                </a:lnTo>
                <a:lnTo>
                  <a:pt x="661" y="8921"/>
                </a:lnTo>
                <a:lnTo>
                  <a:pt x="697" y="8922"/>
                </a:lnTo>
                <a:lnTo>
                  <a:pt x="5061" y="8922"/>
                </a:lnTo>
                <a:lnTo>
                  <a:pt x="5097" y="8921"/>
                </a:lnTo>
                <a:lnTo>
                  <a:pt x="5168" y="8914"/>
                </a:lnTo>
                <a:lnTo>
                  <a:pt x="5236" y="8900"/>
                </a:lnTo>
                <a:lnTo>
                  <a:pt x="5302" y="8880"/>
                </a:lnTo>
                <a:lnTo>
                  <a:pt x="5365" y="8854"/>
                </a:lnTo>
                <a:lnTo>
                  <a:pt x="5425" y="8822"/>
                </a:lnTo>
                <a:lnTo>
                  <a:pt x="5480" y="8785"/>
                </a:lnTo>
                <a:lnTo>
                  <a:pt x="5531" y="8742"/>
                </a:lnTo>
                <a:lnTo>
                  <a:pt x="5578" y="8695"/>
                </a:lnTo>
                <a:lnTo>
                  <a:pt x="5621" y="8644"/>
                </a:lnTo>
                <a:lnTo>
                  <a:pt x="5659" y="8589"/>
                </a:lnTo>
                <a:lnTo>
                  <a:pt x="5690" y="8529"/>
                </a:lnTo>
                <a:lnTo>
                  <a:pt x="5716" y="8466"/>
                </a:lnTo>
                <a:lnTo>
                  <a:pt x="5736" y="8400"/>
                </a:lnTo>
                <a:lnTo>
                  <a:pt x="5750" y="8332"/>
                </a:lnTo>
                <a:lnTo>
                  <a:pt x="5757" y="8261"/>
                </a:lnTo>
                <a:lnTo>
                  <a:pt x="5758" y="8225"/>
                </a:lnTo>
                <a:lnTo>
                  <a:pt x="5758" y="5326"/>
                </a:lnTo>
                <a:lnTo>
                  <a:pt x="5810" y="5315"/>
                </a:lnTo>
                <a:lnTo>
                  <a:pt x="5915" y="5289"/>
                </a:lnTo>
                <a:lnTo>
                  <a:pt x="5967" y="5269"/>
                </a:lnTo>
                <a:lnTo>
                  <a:pt x="6190" y="5716"/>
                </a:lnTo>
                <a:lnTo>
                  <a:pt x="5981" y="5827"/>
                </a:lnTo>
                <a:lnTo>
                  <a:pt x="7486" y="8657"/>
                </a:lnTo>
                <a:lnTo>
                  <a:pt x="7503" y="8688"/>
                </a:lnTo>
                <a:lnTo>
                  <a:pt x="7543" y="8743"/>
                </a:lnTo>
                <a:lnTo>
                  <a:pt x="7590" y="8792"/>
                </a:lnTo>
                <a:lnTo>
                  <a:pt x="7642" y="8834"/>
                </a:lnTo>
                <a:lnTo>
                  <a:pt x="7700" y="8868"/>
                </a:lnTo>
                <a:lnTo>
                  <a:pt x="7761" y="8894"/>
                </a:lnTo>
                <a:lnTo>
                  <a:pt x="7824" y="8912"/>
                </a:lnTo>
                <a:lnTo>
                  <a:pt x="7887" y="8921"/>
                </a:lnTo>
                <a:lnTo>
                  <a:pt x="7918" y="8922"/>
                </a:lnTo>
                <a:lnTo>
                  <a:pt x="7946" y="8921"/>
                </a:lnTo>
                <a:lnTo>
                  <a:pt x="8001" y="8915"/>
                </a:lnTo>
                <a:lnTo>
                  <a:pt x="8058" y="8902"/>
                </a:lnTo>
                <a:lnTo>
                  <a:pt x="8115" y="8880"/>
                </a:lnTo>
                <a:lnTo>
                  <a:pt x="8142" y="8866"/>
                </a:lnTo>
                <a:lnTo>
                  <a:pt x="8644" y="8615"/>
                </a:lnTo>
                <a:lnTo>
                  <a:pt x="8667" y="8603"/>
                </a:lnTo>
                <a:lnTo>
                  <a:pt x="8710" y="8576"/>
                </a:lnTo>
                <a:lnTo>
                  <a:pt x="8768" y="8529"/>
                </a:lnTo>
                <a:lnTo>
                  <a:pt x="8832" y="8455"/>
                </a:lnTo>
                <a:lnTo>
                  <a:pt x="8880" y="8372"/>
                </a:lnTo>
                <a:lnTo>
                  <a:pt x="8910" y="8282"/>
                </a:lnTo>
                <a:lnTo>
                  <a:pt x="8922" y="8187"/>
                </a:lnTo>
                <a:lnTo>
                  <a:pt x="8915" y="8090"/>
                </a:lnTo>
                <a:lnTo>
                  <a:pt x="8896" y="8018"/>
                </a:lnTo>
                <a:lnTo>
                  <a:pt x="8878" y="7970"/>
                </a:lnTo>
                <a:lnTo>
                  <a:pt x="8867" y="794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360">
            <a:solidFill>
              <a:schemeClr val="accent6">
                <a:lumMod val="5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6" name="CustomShape 17"/>
          <p:cNvSpPr/>
          <p:nvPr/>
        </p:nvSpPr>
        <p:spPr>
          <a:xfrm>
            <a:off x="10930822" y="5550739"/>
            <a:ext cx="52228" cy="50358"/>
          </a:xfrm>
          <a:custGeom>
            <a:avLst/>
            <a:gdLst/>
            <a:ahLst/>
            <a:cxnLst/>
            <a:rect l="l" t="t" r="r" b="b"/>
            <a:pathLst>
              <a:path w="378" h="379">
                <a:moveTo>
                  <a:pt x="0" y="135"/>
                </a:moveTo>
                <a:lnTo>
                  <a:pt x="243" y="0"/>
                </a:lnTo>
                <a:lnTo>
                  <a:pt x="378" y="244"/>
                </a:lnTo>
                <a:lnTo>
                  <a:pt x="135" y="379"/>
                </a:lnTo>
                <a:lnTo>
                  <a:pt x="0" y="135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7" name="CustomShape 18"/>
          <p:cNvSpPr/>
          <p:nvPr/>
        </p:nvSpPr>
        <p:spPr>
          <a:xfrm>
            <a:off x="10987205" y="5646929"/>
            <a:ext cx="52821" cy="50358"/>
          </a:xfrm>
          <a:custGeom>
            <a:avLst/>
            <a:gdLst/>
            <a:ahLst/>
            <a:cxnLst/>
            <a:rect l="l" t="t" r="r" b="b"/>
            <a:pathLst>
              <a:path w="380" h="378">
                <a:moveTo>
                  <a:pt x="0" y="135"/>
                </a:moveTo>
                <a:lnTo>
                  <a:pt x="245" y="0"/>
                </a:lnTo>
                <a:lnTo>
                  <a:pt x="380" y="243"/>
                </a:lnTo>
                <a:lnTo>
                  <a:pt x="135" y="378"/>
                </a:lnTo>
                <a:lnTo>
                  <a:pt x="0" y="135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8" name="CustomShape 19"/>
          <p:cNvSpPr/>
          <p:nvPr/>
        </p:nvSpPr>
        <p:spPr>
          <a:xfrm>
            <a:off x="11042401" y="5746513"/>
            <a:ext cx="52821" cy="50358"/>
          </a:xfrm>
          <a:custGeom>
            <a:avLst/>
            <a:gdLst/>
            <a:ahLst/>
            <a:cxnLst/>
            <a:rect l="l" t="t" r="r" b="b"/>
            <a:pathLst>
              <a:path w="379" h="380">
                <a:moveTo>
                  <a:pt x="0" y="135"/>
                </a:moveTo>
                <a:lnTo>
                  <a:pt x="244" y="0"/>
                </a:lnTo>
                <a:lnTo>
                  <a:pt x="379" y="245"/>
                </a:lnTo>
                <a:lnTo>
                  <a:pt x="135" y="380"/>
                </a:lnTo>
                <a:lnTo>
                  <a:pt x="0" y="135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49" name="CustomShape 20"/>
          <p:cNvSpPr/>
          <p:nvPr/>
        </p:nvSpPr>
        <p:spPr>
          <a:xfrm>
            <a:off x="10453054" y="5212942"/>
            <a:ext cx="169742" cy="36778"/>
          </a:xfrm>
          <a:custGeom>
            <a:avLst/>
            <a:gdLst/>
            <a:ahLst/>
            <a:cxnLst/>
            <a:rect l="l" t="t" r="r" b="b"/>
            <a:pathLst>
              <a:path w="1213" h="280">
                <a:moveTo>
                  <a:pt x="182" y="280"/>
                </a:moveTo>
                <a:lnTo>
                  <a:pt x="1213" y="280"/>
                </a:lnTo>
                <a:lnTo>
                  <a:pt x="1213" y="0"/>
                </a:lnTo>
                <a:lnTo>
                  <a:pt x="0" y="0"/>
                </a:lnTo>
                <a:lnTo>
                  <a:pt x="21" y="41"/>
                </a:lnTo>
                <a:lnTo>
                  <a:pt x="64" y="116"/>
                </a:lnTo>
                <a:lnTo>
                  <a:pt x="131" y="217"/>
                </a:lnTo>
                <a:lnTo>
                  <a:pt x="182" y="280"/>
                </a:lnTo>
                <a:close/>
              </a:path>
            </a:pathLst>
          </a:custGeom>
          <a:solidFill>
            <a:schemeClr val="tx1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0" name="CustomShape 21"/>
          <p:cNvSpPr/>
          <p:nvPr/>
        </p:nvSpPr>
        <p:spPr>
          <a:xfrm>
            <a:off x="10429907" y="4989442"/>
            <a:ext cx="397646" cy="353639"/>
          </a:xfrm>
          <a:custGeom>
            <a:avLst/>
            <a:gdLst/>
            <a:ahLst/>
            <a:cxnLst/>
            <a:rect l="l" t="t" r="r" b="b"/>
            <a:pathLst>
              <a:path w="2844" h="2649">
                <a:moveTo>
                  <a:pt x="2844" y="2537"/>
                </a:moveTo>
                <a:lnTo>
                  <a:pt x="2844" y="0"/>
                </a:lnTo>
                <a:lnTo>
                  <a:pt x="98" y="0"/>
                </a:lnTo>
                <a:lnTo>
                  <a:pt x="82" y="32"/>
                </a:lnTo>
                <a:lnTo>
                  <a:pt x="55" y="99"/>
                </a:lnTo>
                <a:lnTo>
                  <a:pt x="21" y="206"/>
                </a:lnTo>
                <a:lnTo>
                  <a:pt x="0" y="279"/>
                </a:lnTo>
                <a:lnTo>
                  <a:pt x="2551" y="279"/>
                </a:lnTo>
                <a:lnTo>
                  <a:pt x="2551" y="2649"/>
                </a:lnTo>
                <a:lnTo>
                  <a:pt x="2624" y="2626"/>
                </a:lnTo>
                <a:lnTo>
                  <a:pt x="2771" y="2568"/>
                </a:lnTo>
                <a:lnTo>
                  <a:pt x="2844" y="253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1" name="CustomShape 22"/>
          <p:cNvSpPr/>
          <p:nvPr/>
        </p:nvSpPr>
        <p:spPr>
          <a:xfrm>
            <a:off x="9527192" y="7145794"/>
            <a:ext cx="2292697" cy="21857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2" name="CustomShape 23"/>
          <p:cNvSpPr/>
          <p:nvPr/>
        </p:nvSpPr>
        <p:spPr>
          <a:xfrm>
            <a:off x="10169953" y="7657297"/>
            <a:ext cx="970969" cy="1148055"/>
          </a:xfrm>
          <a:custGeom>
            <a:avLst/>
            <a:gdLst/>
            <a:ahLst/>
            <a:cxnLst/>
            <a:rect l="l" t="t" r="r" b="b"/>
            <a:pathLst>
              <a:path w="7029" h="8715">
                <a:moveTo>
                  <a:pt x="6326" y="0"/>
                </a:moveTo>
                <a:lnTo>
                  <a:pt x="2095" y="0"/>
                </a:lnTo>
                <a:lnTo>
                  <a:pt x="0" y="2095"/>
                </a:lnTo>
                <a:lnTo>
                  <a:pt x="0" y="8012"/>
                </a:lnTo>
                <a:lnTo>
                  <a:pt x="1" y="8049"/>
                </a:lnTo>
                <a:lnTo>
                  <a:pt x="9" y="8120"/>
                </a:lnTo>
                <a:lnTo>
                  <a:pt x="22" y="8190"/>
                </a:lnTo>
                <a:lnTo>
                  <a:pt x="42" y="8256"/>
                </a:lnTo>
                <a:lnTo>
                  <a:pt x="69" y="8320"/>
                </a:lnTo>
                <a:lnTo>
                  <a:pt x="100" y="8379"/>
                </a:lnTo>
                <a:lnTo>
                  <a:pt x="138" y="8436"/>
                </a:lnTo>
                <a:lnTo>
                  <a:pt x="182" y="8487"/>
                </a:lnTo>
                <a:lnTo>
                  <a:pt x="229" y="8535"/>
                </a:lnTo>
                <a:lnTo>
                  <a:pt x="281" y="8577"/>
                </a:lnTo>
                <a:lnTo>
                  <a:pt x="337" y="8615"/>
                </a:lnTo>
                <a:lnTo>
                  <a:pt x="397" y="8646"/>
                </a:lnTo>
                <a:lnTo>
                  <a:pt x="460" y="8673"/>
                </a:lnTo>
                <a:lnTo>
                  <a:pt x="526" y="8694"/>
                </a:lnTo>
                <a:lnTo>
                  <a:pt x="595" y="8707"/>
                </a:lnTo>
                <a:lnTo>
                  <a:pt x="666" y="8714"/>
                </a:lnTo>
                <a:lnTo>
                  <a:pt x="703" y="8715"/>
                </a:lnTo>
                <a:lnTo>
                  <a:pt x="6326" y="8715"/>
                </a:lnTo>
                <a:lnTo>
                  <a:pt x="6363" y="8714"/>
                </a:lnTo>
                <a:lnTo>
                  <a:pt x="6434" y="8707"/>
                </a:lnTo>
                <a:lnTo>
                  <a:pt x="6504" y="8694"/>
                </a:lnTo>
                <a:lnTo>
                  <a:pt x="6570" y="8673"/>
                </a:lnTo>
                <a:lnTo>
                  <a:pt x="6633" y="8646"/>
                </a:lnTo>
                <a:lnTo>
                  <a:pt x="6693" y="8615"/>
                </a:lnTo>
                <a:lnTo>
                  <a:pt x="6749" y="8577"/>
                </a:lnTo>
                <a:lnTo>
                  <a:pt x="6801" y="8535"/>
                </a:lnTo>
                <a:lnTo>
                  <a:pt x="6849" y="8487"/>
                </a:lnTo>
                <a:lnTo>
                  <a:pt x="6891" y="8436"/>
                </a:lnTo>
                <a:lnTo>
                  <a:pt x="6929" y="8379"/>
                </a:lnTo>
                <a:lnTo>
                  <a:pt x="6960" y="8320"/>
                </a:lnTo>
                <a:lnTo>
                  <a:pt x="6987" y="8256"/>
                </a:lnTo>
                <a:lnTo>
                  <a:pt x="7008" y="8190"/>
                </a:lnTo>
                <a:lnTo>
                  <a:pt x="7021" y="8120"/>
                </a:lnTo>
                <a:lnTo>
                  <a:pt x="7028" y="8049"/>
                </a:lnTo>
                <a:lnTo>
                  <a:pt x="7029" y="8012"/>
                </a:lnTo>
                <a:lnTo>
                  <a:pt x="7029" y="703"/>
                </a:lnTo>
                <a:lnTo>
                  <a:pt x="7028" y="666"/>
                </a:lnTo>
                <a:lnTo>
                  <a:pt x="7021" y="595"/>
                </a:lnTo>
                <a:lnTo>
                  <a:pt x="7008" y="526"/>
                </a:lnTo>
                <a:lnTo>
                  <a:pt x="6987" y="460"/>
                </a:lnTo>
                <a:lnTo>
                  <a:pt x="6960" y="397"/>
                </a:lnTo>
                <a:lnTo>
                  <a:pt x="6929" y="336"/>
                </a:lnTo>
                <a:lnTo>
                  <a:pt x="6891" y="281"/>
                </a:lnTo>
                <a:lnTo>
                  <a:pt x="6849" y="229"/>
                </a:lnTo>
                <a:lnTo>
                  <a:pt x="6801" y="182"/>
                </a:lnTo>
                <a:lnTo>
                  <a:pt x="6749" y="138"/>
                </a:lnTo>
                <a:lnTo>
                  <a:pt x="6693" y="100"/>
                </a:lnTo>
                <a:lnTo>
                  <a:pt x="6633" y="69"/>
                </a:lnTo>
                <a:lnTo>
                  <a:pt x="6570" y="42"/>
                </a:lnTo>
                <a:lnTo>
                  <a:pt x="6504" y="22"/>
                </a:lnTo>
                <a:lnTo>
                  <a:pt x="6434" y="9"/>
                </a:lnTo>
                <a:lnTo>
                  <a:pt x="6363" y="1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3" name="CustomShape 24"/>
          <p:cNvSpPr/>
          <p:nvPr/>
        </p:nvSpPr>
        <p:spPr>
          <a:xfrm>
            <a:off x="10150962" y="7639192"/>
            <a:ext cx="1009546" cy="1184268"/>
          </a:xfrm>
          <a:custGeom>
            <a:avLst/>
            <a:gdLst/>
            <a:ahLst/>
            <a:cxnLst/>
            <a:rect l="l" t="t" r="r" b="b"/>
            <a:pathLst>
              <a:path w="7309" h="8995">
                <a:moveTo>
                  <a:pt x="281" y="2291"/>
                </a:moveTo>
                <a:lnTo>
                  <a:pt x="281" y="8152"/>
                </a:lnTo>
                <a:lnTo>
                  <a:pt x="281" y="8181"/>
                </a:lnTo>
                <a:lnTo>
                  <a:pt x="288" y="8237"/>
                </a:lnTo>
                <a:lnTo>
                  <a:pt x="298" y="8292"/>
                </a:lnTo>
                <a:lnTo>
                  <a:pt x="315" y="8345"/>
                </a:lnTo>
                <a:lnTo>
                  <a:pt x="336" y="8395"/>
                </a:lnTo>
                <a:lnTo>
                  <a:pt x="363" y="8443"/>
                </a:lnTo>
                <a:lnTo>
                  <a:pt x="393" y="8488"/>
                </a:lnTo>
                <a:lnTo>
                  <a:pt x="427" y="8530"/>
                </a:lnTo>
                <a:lnTo>
                  <a:pt x="466" y="8568"/>
                </a:lnTo>
                <a:lnTo>
                  <a:pt x="507" y="8603"/>
                </a:lnTo>
                <a:lnTo>
                  <a:pt x="552" y="8632"/>
                </a:lnTo>
                <a:lnTo>
                  <a:pt x="600" y="8659"/>
                </a:lnTo>
                <a:lnTo>
                  <a:pt x="650" y="8680"/>
                </a:lnTo>
                <a:lnTo>
                  <a:pt x="703" y="8697"/>
                </a:lnTo>
                <a:lnTo>
                  <a:pt x="758" y="8708"/>
                </a:lnTo>
                <a:lnTo>
                  <a:pt x="815" y="8714"/>
                </a:lnTo>
                <a:lnTo>
                  <a:pt x="843" y="8715"/>
                </a:lnTo>
                <a:lnTo>
                  <a:pt x="6466" y="8715"/>
                </a:lnTo>
                <a:lnTo>
                  <a:pt x="6495" y="8714"/>
                </a:lnTo>
                <a:lnTo>
                  <a:pt x="6551" y="8708"/>
                </a:lnTo>
                <a:lnTo>
                  <a:pt x="6606" y="8697"/>
                </a:lnTo>
                <a:lnTo>
                  <a:pt x="6659" y="8680"/>
                </a:lnTo>
                <a:lnTo>
                  <a:pt x="6709" y="8659"/>
                </a:lnTo>
                <a:lnTo>
                  <a:pt x="6757" y="8632"/>
                </a:lnTo>
                <a:lnTo>
                  <a:pt x="6802" y="8603"/>
                </a:lnTo>
                <a:lnTo>
                  <a:pt x="6844" y="8568"/>
                </a:lnTo>
                <a:lnTo>
                  <a:pt x="6882" y="8530"/>
                </a:lnTo>
                <a:lnTo>
                  <a:pt x="6917" y="8488"/>
                </a:lnTo>
                <a:lnTo>
                  <a:pt x="6946" y="8443"/>
                </a:lnTo>
                <a:lnTo>
                  <a:pt x="6973" y="8395"/>
                </a:lnTo>
                <a:lnTo>
                  <a:pt x="6994" y="8345"/>
                </a:lnTo>
                <a:lnTo>
                  <a:pt x="7011" y="8292"/>
                </a:lnTo>
                <a:lnTo>
                  <a:pt x="7022" y="8237"/>
                </a:lnTo>
                <a:lnTo>
                  <a:pt x="7028" y="8181"/>
                </a:lnTo>
                <a:lnTo>
                  <a:pt x="7029" y="8152"/>
                </a:lnTo>
                <a:lnTo>
                  <a:pt x="7029" y="843"/>
                </a:lnTo>
                <a:lnTo>
                  <a:pt x="7028" y="815"/>
                </a:lnTo>
                <a:lnTo>
                  <a:pt x="7022" y="758"/>
                </a:lnTo>
                <a:lnTo>
                  <a:pt x="7011" y="703"/>
                </a:lnTo>
                <a:lnTo>
                  <a:pt x="6994" y="650"/>
                </a:lnTo>
                <a:lnTo>
                  <a:pt x="6973" y="600"/>
                </a:lnTo>
                <a:lnTo>
                  <a:pt x="6946" y="552"/>
                </a:lnTo>
                <a:lnTo>
                  <a:pt x="6917" y="507"/>
                </a:lnTo>
                <a:lnTo>
                  <a:pt x="6882" y="466"/>
                </a:lnTo>
                <a:lnTo>
                  <a:pt x="6844" y="427"/>
                </a:lnTo>
                <a:lnTo>
                  <a:pt x="6802" y="393"/>
                </a:lnTo>
                <a:lnTo>
                  <a:pt x="6757" y="363"/>
                </a:lnTo>
                <a:lnTo>
                  <a:pt x="6709" y="336"/>
                </a:lnTo>
                <a:lnTo>
                  <a:pt x="6659" y="315"/>
                </a:lnTo>
                <a:lnTo>
                  <a:pt x="6606" y="298"/>
                </a:lnTo>
                <a:lnTo>
                  <a:pt x="6551" y="288"/>
                </a:lnTo>
                <a:lnTo>
                  <a:pt x="6495" y="281"/>
                </a:lnTo>
                <a:lnTo>
                  <a:pt x="6466" y="281"/>
                </a:lnTo>
                <a:lnTo>
                  <a:pt x="2291" y="281"/>
                </a:lnTo>
                <a:lnTo>
                  <a:pt x="281" y="2291"/>
                </a:lnTo>
                <a:close/>
                <a:moveTo>
                  <a:pt x="6466" y="8995"/>
                </a:moveTo>
                <a:lnTo>
                  <a:pt x="843" y="8995"/>
                </a:lnTo>
                <a:lnTo>
                  <a:pt x="800" y="8995"/>
                </a:lnTo>
                <a:lnTo>
                  <a:pt x="715" y="8986"/>
                </a:lnTo>
                <a:lnTo>
                  <a:pt x="634" y="8969"/>
                </a:lnTo>
                <a:lnTo>
                  <a:pt x="555" y="8944"/>
                </a:lnTo>
                <a:lnTo>
                  <a:pt x="479" y="8912"/>
                </a:lnTo>
                <a:lnTo>
                  <a:pt x="407" y="8873"/>
                </a:lnTo>
                <a:lnTo>
                  <a:pt x="339" y="8827"/>
                </a:lnTo>
                <a:lnTo>
                  <a:pt x="277" y="8776"/>
                </a:lnTo>
                <a:lnTo>
                  <a:pt x="219" y="8719"/>
                </a:lnTo>
                <a:lnTo>
                  <a:pt x="168" y="8656"/>
                </a:lnTo>
                <a:lnTo>
                  <a:pt x="122" y="8589"/>
                </a:lnTo>
                <a:lnTo>
                  <a:pt x="83" y="8518"/>
                </a:lnTo>
                <a:lnTo>
                  <a:pt x="51" y="8442"/>
                </a:lnTo>
                <a:lnTo>
                  <a:pt x="26" y="8363"/>
                </a:lnTo>
                <a:lnTo>
                  <a:pt x="9" y="8280"/>
                </a:lnTo>
                <a:lnTo>
                  <a:pt x="1" y="8195"/>
                </a:lnTo>
                <a:lnTo>
                  <a:pt x="0" y="8152"/>
                </a:lnTo>
                <a:lnTo>
                  <a:pt x="0" y="2164"/>
                </a:lnTo>
                <a:lnTo>
                  <a:pt x="2164" y="0"/>
                </a:lnTo>
                <a:lnTo>
                  <a:pt x="6466" y="0"/>
                </a:lnTo>
                <a:lnTo>
                  <a:pt x="6509" y="1"/>
                </a:lnTo>
                <a:lnTo>
                  <a:pt x="6594" y="9"/>
                </a:lnTo>
                <a:lnTo>
                  <a:pt x="6677" y="26"/>
                </a:lnTo>
                <a:lnTo>
                  <a:pt x="6756" y="51"/>
                </a:lnTo>
                <a:lnTo>
                  <a:pt x="6831" y="83"/>
                </a:lnTo>
                <a:lnTo>
                  <a:pt x="6903" y="122"/>
                </a:lnTo>
                <a:lnTo>
                  <a:pt x="6970" y="168"/>
                </a:lnTo>
                <a:lnTo>
                  <a:pt x="7033" y="219"/>
                </a:lnTo>
                <a:lnTo>
                  <a:pt x="7090" y="277"/>
                </a:lnTo>
                <a:lnTo>
                  <a:pt x="7141" y="339"/>
                </a:lnTo>
                <a:lnTo>
                  <a:pt x="7187" y="407"/>
                </a:lnTo>
                <a:lnTo>
                  <a:pt x="7226" y="479"/>
                </a:lnTo>
                <a:lnTo>
                  <a:pt x="7258" y="554"/>
                </a:lnTo>
                <a:lnTo>
                  <a:pt x="7283" y="634"/>
                </a:lnTo>
                <a:lnTo>
                  <a:pt x="7300" y="715"/>
                </a:lnTo>
                <a:lnTo>
                  <a:pt x="7309" y="800"/>
                </a:lnTo>
                <a:lnTo>
                  <a:pt x="7309" y="843"/>
                </a:lnTo>
                <a:lnTo>
                  <a:pt x="7309" y="8152"/>
                </a:lnTo>
                <a:lnTo>
                  <a:pt x="7309" y="8195"/>
                </a:lnTo>
                <a:lnTo>
                  <a:pt x="7300" y="8280"/>
                </a:lnTo>
                <a:lnTo>
                  <a:pt x="7283" y="8363"/>
                </a:lnTo>
                <a:lnTo>
                  <a:pt x="7258" y="8442"/>
                </a:lnTo>
                <a:lnTo>
                  <a:pt x="7226" y="8518"/>
                </a:lnTo>
                <a:lnTo>
                  <a:pt x="7187" y="8589"/>
                </a:lnTo>
                <a:lnTo>
                  <a:pt x="7141" y="8656"/>
                </a:lnTo>
                <a:lnTo>
                  <a:pt x="7090" y="8719"/>
                </a:lnTo>
                <a:lnTo>
                  <a:pt x="7033" y="8776"/>
                </a:lnTo>
                <a:lnTo>
                  <a:pt x="6970" y="8827"/>
                </a:lnTo>
                <a:lnTo>
                  <a:pt x="6903" y="8873"/>
                </a:lnTo>
                <a:lnTo>
                  <a:pt x="6831" y="8912"/>
                </a:lnTo>
                <a:lnTo>
                  <a:pt x="6756" y="8944"/>
                </a:lnTo>
                <a:lnTo>
                  <a:pt x="6677" y="8969"/>
                </a:lnTo>
                <a:lnTo>
                  <a:pt x="6594" y="8986"/>
                </a:lnTo>
                <a:lnTo>
                  <a:pt x="6509" y="8995"/>
                </a:lnTo>
                <a:lnTo>
                  <a:pt x="6466" y="8995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4" name="CustomShape 25"/>
          <p:cNvSpPr/>
          <p:nvPr/>
        </p:nvSpPr>
        <p:spPr>
          <a:xfrm>
            <a:off x="10247702" y="7731421"/>
            <a:ext cx="815471" cy="999243"/>
          </a:xfrm>
          <a:custGeom>
            <a:avLst/>
            <a:gdLst/>
            <a:ahLst/>
            <a:cxnLst/>
            <a:rect l="l" t="t" r="r" b="b"/>
            <a:pathLst>
              <a:path w="5904" h="7590">
                <a:moveTo>
                  <a:pt x="0" y="7590"/>
                </a:moveTo>
                <a:lnTo>
                  <a:pt x="0" y="1756"/>
                </a:lnTo>
                <a:lnTo>
                  <a:pt x="1757" y="0"/>
                </a:lnTo>
                <a:lnTo>
                  <a:pt x="5904" y="0"/>
                </a:lnTo>
                <a:lnTo>
                  <a:pt x="5904" y="7590"/>
                </a:lnTo>
                <a:lnTo>
                  <a:pt x="0" y="7590"/>
                </a:lnTo>
                <a:close/>
              </a:path>
            </a:pathLst>
          </a:custGeom>
          <a:solidFill>
            <a:srgbClr val="3C333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5" name="CustomShape 26"/>
          <p:cNvSpPr/>
          <p:nvPr/>
        </p:nvSpPr>
        <p:spPr>
          <a:xfrm>
            <a:off x="10391330" y="8387210"/>
            <a:ext cx="235027" cy="224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6" name="CustomShape 27"/>
          <p:cNvSpPr/>
          <p:nvPr/>
        </p:nvSpPr>
        <p:spPr>
          <a:xfrm>
            <a:off x="10372337" y="8368538"/>
            <a:ext cx="273011" cy="260279"/>
          </a:xfrm>
          <a:custGeom>
            <a:avLst/>
            <a:gdLst/>
            <a:ahLst/>
            <a:cxnLst/>
            <a:rect l="l" t="t" r="r" b="b"/>
            <a:pathLst>
              <a:path w="1982" h="1982">
                <a:moveTo>
                  <a:pt x="282" y="1702"/>
                </a:moveTo>
                <a:lnTo>
                  <a:pt x="1701" y="1702"/>
                </a:lnTo>
                <a:lnTo>
                  <a:pt x="1701" y="282"/>
                </a:lnTo>
                <a:lnTo>
                  <a:pt x="282" y="282"/>
                </a:lnTo>
                <a:lnTo>
                  <a:pt x="282" y="1702"/>
                </a:lnTo>
                <a:close/>
                <a:moveTo>
                  <a:pt x="1982" y="1982"/>
                </a:moveTo>
                <a:lnTo>
                  <a:pt x="0" y="1982"/>
                </a:lnTo>
                <a:lnTo>
                  <a:pt x="0" y="0"/>
                </a:lnTo>
                <a:lnTo>
                  <a:pt x="1982" y="0"/>
                </a:lnTo>
                <a:lnTo>
                  <a:pt x="1982" y="1982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7" name="CustomShape 28"/>
          <p:cNvSpPr/>
          <p:nvPr/>
        </p:nvSpPr>
        <p:spPr>
          <a:xfrm>
            <a:off x="10441778" y="8427950"/>
            <a:ext cx="139473" cy="140324"/>
          </a:xfrm>
          <a:custGeom>
            <a:avLst/>
            <a:gdLst/>
            <a:ahLst/>
            <a:cxnLst/>
            <a:rect l="l" t="t" r="r" b="b"/>
            <a:pathLst>
              <a:path w="1013" h="1067">
                <a:moveTo>
                  <a:pt x="366" y="730"/>
                </a:moveTo>
                <a:lnTo>
                  <a:pt x="225" y="506"/>
                </a:lnTo>
                <a:lnTo>
                  <a:pt x="0" y="674"/>
                </a:lnTo>
                <a:lnTo>
                  <a:pt x="267" y="969"/>
                </a:lnTo>
                <a:lnTo>
                  <a:pt x="366" y="1067"/>
                </a:lnTo>
                <a:lnTo>
                  <a:pt x="436" y="969"/>
                </a:lnTo>
                <a:lnTo>
                  <a:pt x="1013" y="0"/>
                </a:lnTo>
                <a:lnTo>
                  <a:pt x="366" y="73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8" name="CustomShape 29"/>
          <p:cNvSpPr/>
          <p:nvPr/>
        </p:nvSpPr>
        <p:spPr>
          <a:xfrm>
            <a:off x="10391330" y="8037531"/>
            <a:ext cx="235027" cy="2229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59" name="CustomShape 30"/>
          <p:cNvSpPr/>
          <p:nvPr/>
        </p:nvSpPr>
        <p:spPr>
          <a:xfrm>
            <a:off x="10372337" y="8018859"/>
            <a:ext cx="273011" cy="260279"/>
          </a:xfrm>
          <a:custGeom>
            <a:avLst/>
            <a:gdLst/>
            <a:ahLst/>
            <a:cxnLst/>
            <a:rect l="l" t="t" r="r" b="b"/>
            <a:pathLst>
              <a:path w="1982" h="1982">
                <a:moveTo>
                  <a:pt x="282" y="1701"/>
                </a:moveTo>
                <a:lnTo>
                  <a:pt x="1701" y="1701"/>
                </a:lnTo>
                <a:lnTo>
                  <a:pt x="1701" y="281"/>
                </a:lnTo>
                <a:lnTo>
                  <a:pt x="282" y="281"/>
                </a:lnTo>
                <a:lnTo>
                  <a:pt x="282" y="1701"/>
                </a:lnTo>
                <a:close/>
                <a:moveTo>
                  <a:pt x="1982" y="1982"/>
                </a:moveTo>
                <a:lnTo>
                  <a:pt x="0" y="1982"/>
                </a:lnTo>
                <a:lnTo>
                  <a:pt x="0" y="0"/>
                </a:lnTo>
                <a:lnTo>
                  <a:pt x="1982" y="0"/>
                </a:lnTo>
                <a:lnTo>
                  <a:pt x="1982" y="1982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0" name="CustomShape 31"/>
          <p:cNvSpPr/>
          <p:nvPr/>
        </p:nvSpPr>
        <p:spPr>
          <a:xfrm>
            <a:off x="10441778" y="8079402"/>
            <a:ext cx="139473" cy="140890"/>
          </a:xfrm>
          <a:custGeom>
            <a:avLst/>
            <a:gdLst/>
            <a:ahLst/>
            <a:cxnLst/>
            <a:rect l="l" t="t" r="r" b="b"/>
            <a:pathLst>
              <a:path w="1013" h="1069">
                <a:moveTo>
                  <a:pt x="366" y="717"/>
                </a:moveTo>
                <a:lnTo>
                  <a:pt x="225" y="492"/>
                </a:lnTo>
                <a:lnTo>
                  <a:pt x="0" y="661"/>
                </a:lnTo>
                <a:lnTo>
                  <a:pt x="267" y="956"/>
                </a:lnTo>
                <a:lnTo>
                  <a:pt x="366" y="1069"/>
                </a:lnTo>
                <a:lnTo>
                  <a:pt x="436" y="956"/>
                </a:lnTo>
                <a:lnTo>
                  <a:pt x="1013" y="0"/>
                </a:lnTo>
                <a:lnTo>
                  <a:pt x="366" y="71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1" name="CustomShape 32"/>
          <p:cNvSpPr/>
          <p:nvPr/>
        </p:nvSpPr>
        <p:spPr>
          <a:xfrm>
            <a:off x="10689268" y="8073744"/>
            <a:ext cx="259954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2" name="CustomShape 33"/>
          <p:cNvSpPr/>
          <p:nvPr/>
        </p:nvSpPr>
        <p:spPr>
          <a:xfrm>
            <a:off x="10689268" y="8170499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3" name="CustomShape 34"/>
          <p:cNvSpPr/>
          <p:nvPr/>
        </p:nvSpPr>
        <p:spPr>
          <a:xfrm>
            <a:off x="10802033" y="8170499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4" name="CustomShape 35"/>
          <p:cNvSpPr/>
          <p:nvPr/>
        </p:nvSpPr>
        <p:spPr>
          <a:xfrm>
            <a:off x="10912424" y="8170499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5" name="CustomShape 36"/>
          <p:cNvSpPr/>
          <p:nvPr/>
        </p:nvSpPr>
        <p:spPr>
          <a:xfrm>
            <a:off x="10689268" y="8422291"/>
            <a:ext cx="259954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6" name="CustomShape 37"/>
          <p:cNvSpPr/>
          <p:nvPr/>
        </p:nvSpPr>
        <p:spPr>
          <a:xfrm>
            <a:off x="10689268" y="8520744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7" name="CustomShape 38"/>
          <p:cNvSpPr/>
          <p:nvPr/>
        </p:nvSpPr>
        <p:spPr>
          <a:xfrm>
            <a:off x="10802033" y="8520744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8" name="CustomShape 39"/>
          <p:cNvSpPr/>
          <p:nvPr/>
        </p:nvSpPr>
        <p:spPr>
          <a:xfrm>
            <a:off x="10912424" y="8520744"/>
            <a:ext cx="38577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69" name="CustomShape 40"/>
          <p:cNvSpPr/>
          <p:nvPr/>
        </p:nvSpPr>
        <p:spPr>
          <a:xfrm>
            <a:off x="10247702" y="7731420"/>
            <a:ext cx="242149" cy="230856"/>
          </a:xfrm>
          <a:custGeom>
            <a:avLst/>
            <a:gdLst/>
            <a:ahLst/>
            <a:cxnLst/>
            <a:rect l="l" t="t" r="r" b="b"/>
            <a:pathLst>
              <a:path w="1757" h="1756">
                <a:moveTo>
                  <a:pt x="1757" y="1756"/>
                </a:moveTo>
                <a:lnTo>
                  <a:pt x="1757" y="0"/>
                </a:lnTo>
                <a:lnTo>
                  <a:pt x="0" y="1756"/>
                </a:lnTo>
                <a:lnTo>
                  <a:pt x="1757" y="175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0" name="CustomShape 41"/>
          <p:cNvSpPr/>
          <p:nvPr/>
        </p:nvSpPr>
        <p:spPr>
          <a:xfrm>
            <a:off x="10601429" y="7829874"/>
            <a:ext cx="359069" cy="36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1" name="CustomShape 42"/>
          <p:cNvSpPr/>
          <p:nvPr/>
        </p:nvSpPr>
        <p:spPr>
          <a:xfrm>
            <a:off x="6740109" y="7145794"/>
            <a:ext cx="2292697" cy="21857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2" name="CustomShape 43"/>
          <p:cNvSpPr/>
          <p:nvPr/>
        </p:nvSpPr>
        <p:spPr>
          <a:xfrm>
            <a:off x="7044576" y="7587136"/>
            <a:ext cx="690836" cy="1317802"/>
          </a:xfrm>
          <a:custGeom>
            <a:avLst/>
            <a:gdLst/>
            <a:ahLst/>
            <a:cxnLst/>
            <a:rect l="l" t="t" r="r" b="b"/>
            <a:pathLst>
              <a:path w="4501" h="9004">
                <a:moveTo>
                  <a:pt x="4304" y="282"/>
                </a:moveTo>
                <a:lnTo>
                  <a:pt x="4290" y="0"/>
                </a:lnTo>
                <a:lnTo>
                  <a:pt x="4501" y="0"/>
                </a:lnTo>
                <a:lnTo>
                  <a:pt x="4501" y="282"/>
                </a:lnTo>
                <a:lnTo>
                  <a:pt x="4304" y="282"/>
                </a:lnTo>
                <a:close/>
                <a:moveTo>
                  <a:pt x="3769" y="353"/>
                </a:moveTo>
                <a:lnTo>
                  <a:pt x="3727" y="71"/>
                </a:lnTo>
                <a:lnTo>
                  <a:pt x="3874" y="50"/>
                </a:lnTo>
                <a:lnTo>
                  <a:pt x="4008" y="29"/>
                </a:lnTo>
                <a:lnTo>
                  <a:pt x="4037" y="310"/>
                </a:lnTo>
                <a:lnTo>
                  <a:pt x="3896" y="331"/>
                </a:lnTo>
                <a:lnTo>
                  <a:pt x="3769" y="353"/>
                </a:lnTo>
                <a:close/>
                <a:moveTo>
                  <a:pt x="3235" y="479"/>
                </a:moveTo>
                <a:lnTo>
                  <a:pt x="3151" y="211"/>
                </a:lnTo>
                <a:lnTo>
                  <a:pt x="3291" y="169"/>
                </a:lnTo>
                <a:lnTo>
                  <a:pt x="3431" y="127"/>
                </a:lnTo>
                <a:lnTo>
                  <a:pt x="3502" y="395"/>
                </a:lnTo>
                <a:lnTo>
                  <a:pt x="3368" y="437"/>
                </a:lnTo>
                <a:lnTo>
                  <a:pt x="3235" y="479"/>
                </a:lnTo>
                <a:close/>
                <a:moveTo>
                  <a:pt x="2729" y="675"/>
                </a:moveTo>
                <a:lnTo>
                  <a:pt x="2616" y="422"/>
                </a:lnTo>
                <a:lnTo>
                  <a:pt x="2681" y="391"/>
                </a:lnTo>
                <a:lnTo>
                  <a:pt x="2819" y="333"/>
                </a:lnTo>
                <a:lnTo>
                  <a:pt x="2883" y="310"/>
                </a:lnTo>
                <a:lnTo>
                  <a:pt x="2982" y="564"/>
                </a:lnTo>
                <a:lnTo>
                  <a:pt x="2919" y="593"/>
                </a:lnTo>
                <a:lnTo>
                  <a:pt x="2792" y="646"/>
                </a:lnTo>
                <a:lnTo>
                  <a:pt x="2729" y="675"/>
                </a:lnTo>
                <a:close/>
                <a:moveTo>
                  <a:pt x="2250" y="929"/>
                </a:moveTo>
                <a:lnTo>
                  <a:pt x="2110" y="690"/>
                </a:lnTo>
                <a:lnTo>
                  <a:pt x="2173" y="649"/>
                </a:lnTo>
                <a:lnTo>
                  <a:pt x="2300" y="580"/>
                </a:lnTo>
                <a:lnTo>
                  <a:pt x="2363" y="549"/>
                </a:lnTo>
                <a:lnTo>
                  <a:pt x="2503" y="802"/>
                </a:lnTo>
                <a:lnTo>
                  <a:pt x="2467" y="814"/>
                </a:lnTo>
                <a:lnTo>
                  <a:pt x="2402" y="843"/>
                </a:lnTo>
                <a:lnTo>
                  <a:pt x="2312" y="896"/>
                </a:lnTo>
                <a:lnTo>
                  <a:pt x="2250" y="929"/>
                </a:lnTo>
                <a:close/>
                <a:moveTo>
                  <a:pt x="1814" y="1253"/>
                </a:moveTo>
                <a:lnTo>
                  <a:pt x="1632" y="1042"/>
                </a:lnTo>
                <a:lnTo>
                  <a:pt x="1744" y="950"/>
                </a:lnTo>
                <a:lnTo>
                  <a:pt x="1857" y="859"/>
                </a:lnTo>
                <a:lnTo>
                  <a:pt x="2025" y="1084"/>
                </a:lnTo>
                <a:lnTo>
                  <a:pt x="1814" y="1253"/>
                </a:lnTo>
                <a:close/>
                <a:moveTo>
                  <a:pt x="1421" y="1619"/>
                </a:moveTo>
                <a:lnTo>
                  <a:pt x="1210" y="1421"/>
                </a:lnTo>
                <a:lnTo>
                  <a:pt x="1421" y="1210"/>
                </a:lnTo>
                <a:lnTo>
                  <a:pt x="1617" y="1421"/>
                </a:lnTo>
                <a:lnTo>
                  <a:pt x="1421" y="1619"/>
                </a:lnTo>
                <a:close/>
                <a:moveTo>
                  <a:pt x="1069" y="2041"/>
                </a:moveTo>
                <a:lnTo>
                  <a:pt x="844" y="1886"/>
                </a:lnTo>
                <a:lnTo>
                  <a:pt x="886" y="1824"/>
                </a:lnTo>
                <a:lnTo>
                  <a:pt x="976" y="1714"/>
                </a:lnTo>
                <a:lnTo>
                  <a:pt x="1026" y="1661"/>
                </a:lnTo>
                <a:lnTo>
                  <a:pt x="1237" y="1830"/>
                </a:lnTo>
                <a:lnTo>
                  <a:pt x="1069" y="2041"/>
                </a:lnTo>
                <a:close/>
                <a:moveTo>
                  <a:pt x="788" y="2505"/>
                </a:moveTo>
                <a:lnTo>
                  <a:pt x="535" y="2378"/>
                </a:lnTo>
                <a:lnTo>
                  <a:pt x="568" y="2315"/>
                </a:lnTo>
                <a:lnTo>
                  <a:pt x="641" y="2188"/>
                </a:lnTo>
                <a:lnTo>
                  <a:pt x="675" y="2125"/>
                </a:lnTo>
                <a:lnTo>
                  <a:pt x="915" y="2279"/>
                </a:lnTo>
                <a:lnTo>
                  <a:pt x="883" y="2332"/>
                </a:lnTo>
                <a:lnTo>
                  <a:pt x="820" y="2443"/>
                </a:lnTo>
                <a:lnTo>
                  <a:pt x="788" y="2505"/>
                </a:lnTo>
                <a:close/>
                <a:moveTo>
                  <a:pt x="562" y="2997"/>
                </a:moveTo>
                <a:lnTo>
                  <a:pt x="295" y="2898"/>
                </a:lnTo>
                <a:lnTo>
                  <a:pt x="319" y="2833"/>
                </a:lnTo>
                <a:lnTo>
                  <a:pt x="377" y="2696"/>
                </a:lnTo>
                <a:lnTo>
                  <a:pt x="408" y="2631"/>
                </a:lnTo>
                <a:lnTo>
                  <a:pt x="661" y="2743"/>
                </a:lnTo>
                <a:lnTo>
                  <a:pt x="631" y="2807"/>
                </a:lnTo>
                <a:lnTo>
                  <a:pt x="583" y="2933"/>
                </a:lnTo>
                <a:lnTo>
                  <a:pt x="562" y="2997"/>
                </a:lnTo>
                <a:close/>
                <a:moveTo>
                  <a:pt x="393" y="3518"/>
                </a:moveTo>
                <a:lnTo>
                  <a:pt x="127" y="3447"/>
                </a:lnTo>
                <a:lnTo>
                  <a:pt x="146" y="3375"/>
                </a:lnTo>
                <a:lnTo>
                  <a:pt x="177" y="3238"/>
                </a:lnTo>
                <a:lnTo>
                  <a:pt x="197" y="3165"/>
                </a:lnTo>
                <a:lnTo>
                  <a:pt x="464" y="3250"/>
                </a:lnTo>
                <a:lnTo>
                  <a:pt x="445" y="3323"/>
                </a:lnTo>
                <a:lnTo>
                  <a:pt x="414" y="3454"/>
                </a:lnTo>
                <a:lnTo>
                  <a:pt x="393" y="3518"/>
                </a:lnTo>
                <a:close/>
                <a:moveTo>
                  <a:pt x="309" y="4052"/>
                </a:moveTo>
                <a:lnTo>
                  <a:pt x="28" y="4024"/>
                </a:lnTo>
                <a:lnTo>
                  <a:pt x="50" y="3876"/>
                </a:lnTo>
                <a:lnTo>
                  <a:pt x="71" y="3742"/>
                </a:lnTo>
                <a:lnTo>
                  <a:pt x="351" y="3785"/>
                </a:lnTo>
                <a:lnTo>
                  <a:pt x="332" y="3856"/>
                </a:lnTo>
                <a:lnTo>
                  <a:pt x="315" y="3957"/>
                </a:lnTo>
                <a:lnTo>
                  <a:pt x="310" y="4020"/>
                </a:lnTo>
                <a:lnTo>
                  <a:pt x="309" y="4052"/>
                </a:lnTo>
                <a:close/>
                <a:moveTo>
                  <a:pt x="0" y="4600"/>
                </a:moveTo>
                <a:lnTo>
                  <a:pt x="0" y="4502"/>
                </a:lnTo>
                <a:lnTo>
                  <a:pt x="0" y="4320"/>
                </a:lnTo>
                <a:lnTo>
                  <a:pt x="282" y="4333"/>
                </a:lnTo>
                <a:lnTo>
                  <a:pt x="282" y="4502"/>
                </a:lnTo>
                <a:lnTo>
                  <a:pt x="282" y="4600"/>
                </a:lnTo>
                <a:lnTo>
                  <a:pt x="0" y="4600"/>
                </a:lnTo>
                <a:close/>
                <a:moveTo>
                  <a:pt x="56" y="5191"/>
                </a:moveTo>
                <a:lnTo>
                  <a:pt x="45" y="5117"/>
                </a:lnTo>
                <a:lnTo>
                  <a:pt x="30" y="4975"/>
                </a:lnTo>
                <a:lnTo>
                  <a:pt x="28" y="4910"/>
                </a:lnTo>
                <a:lnTo>
                  <a:pt x="309" y="4882"/>
                </a:lnTo>
                <a:lnTo>
                  <a:pt x="319" y="4947"/>
                </a:lnTo>
                <a:lnTo>
                  <a:pt x="329" y="5085"/>
                </a:lnTo>
                <a:lnTo>
                  <a:pt x="338" y="5149"/>
                </a:lnTo>
                <a:lnTo>
                  <a:pt x="56" y="5191"/>
                </a:lnTo>
                <a:close/>
                <a:moveTo>
                  <a:pt x="169" y="5754"/>
                </a:moveTo>
                <a:lnTo>
                  <a:pt x="148" y="5682"/>
                </a:lnTo>
                <a:lnTo>
                  <a:pt x="111" y="5545"/>
                </a:lnTo>
                <a:lnTo>
                  <a:pt x="98" y="5473"/>
                </a:lnTo>
                <a:lnTo>
                  <a:pt x="380" y="5417"/>
                </a:lnTo>
                <a:lnTo>
                  <a:pt x="392" y="5481"/>
                </a:lnTo>
                <a:lnTo>
                  <a:pt x="429" y="5618"/>
                </a:lnTo>
                <a:lnTo>
                  <a:pt x="450" y="5684"/>
                </a:lnTo>
                <a:lnTo>
                  <a:pt x="169" y="5754"/>
                </a:lnTo>
                <a:close/>
                <a:moveTo>
                  <a:pt x="366" y="6303"/>
                </a:moveTo>
                <a:lnTo>
                  <a:pt x="335" y="6238"/>
                </a:lnTo>
                <a:lnTo>
                  <a:pt x="283" y="6101"/>
                </a:lnTo>
                <a:lnTo>
                  <a:pt x="253" y="6035"/>
                </a:lnTo>
                <a:lnTo>
                  <a:pt x="520" y="5937"/>
                </a:lnTo>
                <a:lnTo>
                  <a:pt x="551" y="6000"/>
                </a:lnTo>
                <a:lnTo>
                  <a:pt x="603" y="6127"/>
                </a:lnTo>
                <a:lnTo>
                  <a:pt x="633" y="6190"/>
                </a:lnTo>
                <a:lnTo>
                  <a:pt x="366" y="6303"/>
                </a:lnTo>
                <a:close/>
                <a:moveTo>
                  <a:pt x="633" y="6810"/>
                </a:moveTo>
                <a:lnTo>
                  <a:pt x="593" y="6746"/>
                </a:lnTo>
                <a:lnTo>
                  <a:pt x="524" y="6620"/>
                </a:lnTo>
                <a:lnTo>
                  <a:pt x="493" y="6556"/>
                </a:lnTo>
                <a:lnTo>
                  <a:pt x="746" y="6430"/>
                </a:lnTo>
                <a:lnTo>
                  <a:pt x="809" y="6549"/>
                </a:lnTo>
                <a:lnTo>
                  <a:pt x="872" y="6668"/>
                </a:lnTo>
                <a:lnTo>
                  <a:pt x="633" y="6810"/>
                </a:lnTo>
                <a:close/>
                <a:moveTo>
                  <a:pt x="970" y="7287"/>
                </a:moveTo>
                <a:lnTo>
                  <a:pt x="928" y="7233"/>
                </a:lnTo>
                <a:lnTo>
                  <a:pt x="844" y="7111"/>
                </a:lnTo>
                <a:lnTo>
                  <a:pt x="802" y="7048"/>
                </a:lnTo>
                <a:lnTo>
                  <a:pt x="1026" y="6894"/>
                </a:lnTo>
                <a:lnTo>
                  <a:pt x="1068" y="6947"/>
                </a:lnTo>
                <a:lnTo>
                  <a:pt x="1141" y="7057"/>
                </a:lnTo>
                <a:lnTo>
                  <a:pt x="1181" y="7119"/>
                </a:lnTo>
                <a:lnTo>
                  <a:pt x="970" y="7287"/>
                </a:lnTo>
                <a:close/>
                <a:moveTo>
                  <a:pt x="1350" y="7723"/>
                </a:moveTo>
                <a:lnTo>
                  <a:pt x="1297" y="7670"/>
                </a:lnTo>
                <a:lnTo>
                  <a:pt x="1197" y="7565"/>
                </a:lnTo>
                <a:lnTo>
                  <a:pt x="1153" y="7512"/>
                </a:lnTo>
                <a:lnTo>
                  <a:pt x="1364" y="7330"/>
                </a:lnTo>
                <a:lnTo>
                  <a:pt x="1408" y="7380"/>
                </a:lnTo>
                <a:lnTo>
                  <a:pt x="1503" y="7475"/>
                </a:lnTo>
                <a:lnTo>
                  <a:pt x="1547" y="7527"/>
                </a:lnTo>
                <a:lnTo>
                  <a:pt x="1350" y="7723"/>
                </a:lnTo>
                <a:close/>
                <a:moveTo>
                  <a:pt x="1801" y="8103"/>
                </a:moveTo>
                <a:lnTo>
                  <a:pt x="1746" y="8061"/>
                </a:lnTo>
                <a:lnTo>
                  <a:pt x="1630" y="7971"/>
                </a:lnTo>
                <a:lnTo>
                  <a:pt x="1575" y="7921"/>
                </a:lnTo>
                <a:lnTo>
                  <a:pt x="1758" y="7709"/>
                </a:lnTo>
                <a:lnTo>
                  <a:pt x="1969" y="7878"/>
                </a:lnTo>
                <a:lnTo>
                  <a:pt x="1801" y="8103"/>
                </a:lnTo>
                <a:close/>
                <a:moveTo>
                  <a:pt x="2278" y="8413"/>
                </a:moveTo>
                <a:lnTo>
                  <a:pt x="2215" y="8379"/>
                </a:lnTo>
                <a:lnTo>
                  <a:pt x="2089" y="8300"/>
                </a:lnTo>
                <a:lnTo>
                  <a:pt x="2025" y="8258"/>
                </a:lnTo>
                <a:lnTo>
                  <a:pt x="2180" y="8019"/>
                </a:lnTo>
                <a:lnTo>
                  <a:pt x="2207" y="8040"/>
                </a:lnTo>
                <a:lnTo>
                  <a:pt x="2264" y="8078"/>
                </a:lnTo>
                <a:lnTo>
                  <a:pt x="2355" y="8128"/>
                </a:lnTo>
                <a:lnTo>
                  <a:pt x="2419" y="8160"/>
                </a:lnTo>
                <a:lnTo>
                  <a:pt x="2278" y="8413"/>
                </a:lnTo>
                <a:close/>
                <a:moveTo>
                  <a:pt x="2799" y="8680"/>
                </a:moveTo>
                <a:lnTo>
                  <a:pt x="2734" y="8651"/>
                </a:lnTo>
                <a:lnTo>
                  <a:pt x="2597" y="8598"/>
                </a:lnTo>
                <a:lnTo>
                  <a:pt x="2532" y="8567"/>
                </a:lnTo>
                <a:lnTo>
                  <a:pt x="2658" y="8314"/>
                </a:lnTo>
                <a:lnTo>
                  <a:pt x="2722" y="8345"/>
                </a:lnTo>
                <a:lnTo>
                  <a:pt x="2848" y="8397"/>
                </a:lnTo>
                <a:lnTo>
                  <a:pt x="2911" y="8427"/>
                </a:lnTo>
                <a:lnTo>
                  <a:pt x="2799" y="8680"/>
                </a:lnTo>
                <a:close/>
                <a:moveTo>
                  <a:pt x="3347" y="8863"/>
                </a:moveTo>
                <a:lnTo>
                  <a:pt x="3207" y="8820"/>
                </a:lnTo>
                <a:lnTo>
                  <a:pt x="3066" y="8778"/>
                </a:lnTo>
                <a:lnTo>
                  <a:pt x="3151" y="8511"/>
                </a:lnTo>
                <a:lnTo>
                  <a:pt x="3277" y="8554"/>
                </a:lnTo>
                <a:lnTo>
                  <a:pt x="3418" y="8596"/>
                </a:lnTo>
                <a:lnTo>
                  <a:pt x="3347" y="8863"/>
                </a:lnTo>
                <a:close/>
                <a:moveTo>
                  <a:pt x="3924" y="8962"/>
                </a:moveTo>
                <a:lnTo>
                  <a:pt x="3776" y="8941"/>
                </a:lnTo>
                <a:lnTo>
                  <a:pt x="3642" y="8920"/>
                </a:lnTo>
                <a:lnTo>
                  <a:pt x="3699" y="8638"/>
                </a:lnTo>
                <a:lnTo>
                  <a:pt x="3832" y="8659"/>
                </a:lnTo>
                <a:lnTo>
                  <a:pt x="3966" y="8680"/>
                </a:lnTo>
                <a:lnTo>
                  <a:pt x="3924" y="8962"/>
                </a:lnTo>
                <a:close/>
                <a:moveTo>
                  <a:pt x="4501" y="9004"/>
                </a:moveTo>
                <a:lnTo>
                  <a:pt x="4427" y="9004"/>
                </a:lnTo>
                <a:lnTo>
                  <a:pt x="4280" y="8999"/>
                </a:lnTo>
                <a:lnTo>
                  <a:pt x="4206" y="8989"/>
                </a:lnTo>
                <a:lnTo>
                  <a:pt x="4219" y="8709"/>
                </a:lnTo>
                <a:lnTo>
                  <a:pt x="4285" y="8710"/>
                </a:lnTo>
                <a:lnTo>
                  <a:pt x="4422" y="8720"/>
                </a:lnTo>
                <a:lnTo>
                  <a:pt x="4486" y="8722"/>
                </a:lnTo>
                <a:lnTo>
                  <a:pt x="4486" y="9004"/>
                </a:lnTo>
                <a:lnTo>
                  <a:pt x="4501" y="9004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3" name="CustomShape 44"/>
          <p:cNvSpPr/>
          <p:nvPr/>
        </p:nvSpPr>
        <p:spPr>
          <a:xfrm>
            <a:off x="7742532" y="8551298"/>
            <a:ext cx="433850" cy="20313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4" name="CustomShape 45"/>
          <p:cNvSpPr/>
          <p:nvPr/>
        </p:nvSpPr>
        <p:spPr>
          <a:xfrm>
            <a:off x="7721167" y="8530363"/>
            <a:ext cx="477175" cy="242738"/>
          </a:xfrm>
          <a:custGeom>
            <a:avLst/>
            <a:gdLst/>
            <a:ahLst/>
            <a:cxnLst/>
            <a:rect l="l" t="t" r="r" b="b"/>
            <a:pathLst>
              <a:path w="3109" h="1660">
                <a:moveTo>
                  <a:pt x="282" y="1379"/>
                </a:moveTo>
                <a:lnTo>
                  <a:pt x="2827" y="1379"/>
                </a:lnTo>
                <a:lnTo>
                  <a:pt x="2827" y="267"/>
                </a:lnTo>
                <a:lnTo>
                  <a:pt x="282" y="267"/>
                </a:lnTo>
                <a:lnTo>
                  <a:pt x="282" y="1379"/>
                </a:lnTo>
                <a:close/>
                <a:moveTo>
                  <a:pt x="3109" y="1660"/>
                </a:moveTo>
                <a:lnTo>
                  <a:pt x="0" y="1660"/>
                </a:lnTo>
                <a:lnTo>
                  <a:pt x="0" y="0"/>
                </a:lnTo>
                <a:lnTo>
                  <a:pt x="3109" y="0"/>
                </a:lnTo>
                <a:lnTo>
                  <a:pt x="3109" y="1660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5" name="CustomShape 46"/>
          <p:cNvSpPr/>
          <p:nvPr/>
        </p:nvSpPr>
        <p:spPr>
          <a:xfrm>
            <a:off x="7822656" y="8759521"/>
            <a:ext cx="271230" cy="125047"/>
          </a:xfrm>
          <a:custGeom>
            <a:avLst/>
            <a:gdLst/>
            <a:ahLst/>
            <a:cxnLst/>
            <a:rect l="l" t="t" r="r" b="b"/>
            <a:pathLst>
              <a:path w="1772" h="858">
                <a:moveTo>
                  <a:pt x="1772" y="0"/>
                </a:moveTo>
                <a:lnTo>
                  <a:pt x="0" y="0"/>
                </a:lnTo>
                <a:lnTo>
                  <a:pt x="0" y="422"/>
                </a:lnTo>
                <a:lnTo>
                  <a:pt x="1" y="466"/>
                </a:lnTo>
                <a:lnTo>
                  <a:pt x="19" y="552"/>
                </a:lnTo>
                <a:lnTo>
                  <a:pt x="53" y="630"/>
                </a:lnTo>
                <a:lnTo>
                  <a:pt x="99" y="699"/>
                </a:lnTo>
                <a:lnTo>
                  <a:pt x="160" y="759"/>
                </a:lnTo>
                <a:lnTo>
                  <a:pt x="229" y="806"/>
                </a:lnTo>
                <a:lnTo>
                  <a:pt x="307" y="839"/>
                </a:lnTo>
                <a:lnTo>
                  <a:pt x="392" y="857"/>
                </a:lnTo>
                <a:lnTo>
                  <a:pt x="436" y="858"/>
                </a:lnTo>
                <a:lnTo>
                  <a:pt x="1322" y="858"/>
                </a:lnTo>
                <a:lnTo>
                  <a:pt x="1367" y="857"/>
                </a:lnTo>
                <a:lnTo>
                  <a:pt x="1452" y="839"/>
                </a:lnTo>
                <a:lnTo>
                  <a:pt x="1530" y="806"/>
                </a:lnTo>
                <a:lnTo>
                  <a:pt x="1599" y="759"/>
                </a:lnTo>
                <a:lnTo>
                  <a:pt x="1659" y="699"/>
                </a:lnTo>
                <a:lnTo>
                  <a:pt x="1706" y="630"/>
                </a:lnTo>
                <a:lnTo>
                  <a:pt x="1740" y="552"/>
                </a:lnTo>
                <a:lnTo>
                  <a:pt x="1757" y="466"/>
                </a:lnTo>
                <a:lnTo>
                  <a:pt x="1759" y="422"/>
                </a:lnTo>
                <a:lnTo>
                  <a:pt x="1759" y="0"/>
                </a:lnTo>
                <a:lnTo>
                  <a:pt x="1772" y="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6" name="CustomShape 47"/>
          <p:cNvSpPr/>
          <p:nvPr/>
        </p:nvSpPr>
        <p:spPr>
          <a:xfrm>
            <a:off x="7803663" y="8738586"/>
            <a:ext cx="314556" cy="166352"/>
          </a:xfrm>
          <a:custGeom>
            <a:avLst/>
            <a:gdLst/>
            <a:ahLst/>
            <a:cxnLst/>
            <a:rect l="l" t="t" r="r" b="b"/>
            <a:pathLst>
              <a:path w="2054" h="1139">
                <a:moveTo>
                  <a:pt x="267" y="280"/>
                </a:moveTo>
                <a:lnTo>
                  <a:pt x="267" y="562"/>
                </a:lnTo>
                <a:lnTo>
                  <a:pt x="268" y="594"/>
                </a:lnTo>
                <a:lnTo>
                  <a:pt x="280" y="652"/>
                </a:lnTo>
                <a:lnTo>
                  <a:pt x="304" y="705"/>
                </a:lnTo>
                <a:lnTo>
                  <a:pt x="337" y="753"/>
                </a:lnTo>
                <a:lnTo>
                  <a:pt x="377" y="792"/>
                </a:lnTo>
                <a:lnTo>
                  <a:pt x="425" y="824"/>
                </a:lnTo>
                <a:lnTo>
                  <a:pt x="478" y="845"/>
                </a:lnTo>
                <a:lnTo>
                  <a:pt x="533" y="856"/>
                </a:lnTo>
                <a:lnTo>
                  <a:pt x="562" y="857"/>
                </a:lnTo>
                <a:lnTo>
                  <a:pt x="1448" y="857"/>
                </a:lnTo>
                <a:lnTo>
                  <a:pt x="1480" y="856"/>
                </a:lnTo>
                <a:lnTo>
                  <a:pt x="1539" y="844"/>
                </a:lnTo>
                <a:lnTo>
                  <a:pt x="1591" y="820"/>
                </a:lnTo>
                <a:lnTo>
                  <a:pt x="1639" y="788"/>
                </a:lnTo>
                <a:lnTo>
                  <a:pt x="1678" y="747"/>
                </a:lnTo>
                <a:lnTo>
                  <a:pt x="1710" y="699"/>
                </a:lnTo>
                <a:lnTo>
                  <a:pt x="1732" y="646"/>
                </a:lnTo>
                <a:lnTo>
                  <a:pt x="1742" y="590"/>
                </a:lnTo>
                <a:lnTo>
                  <a:pt x="1743" y="562"/>
                </a:lnTo>
                <a:lnTo>
                  <a:pt x="1743" y="280"/>
                </a:lnTo>
                <a:lnTo>
                  <a:pt x="267" y="280"/>
                </a:lnTo>
                <a:close/>
                <a:moveTo>
                  <a:pt x="1463" y="1139"/>
                </a:moveTo>
                <a:lnTo>
                  <a:pt x="577" y="1139"/>
                </a:lnTo>
                <a:lnTo>
                  <a:pt x="546" y="1138"/>
                </a:lnTo>
                <a:lnTo>
                  <a:pt x="487" y="1132"/>
                </a:lnTo>
                <a:lnTo>
                  <a:pt x="430" y="1120"/>
                </a:lnTo>
                <a:lnTo>
                  <a:pt x="376" y="1103"/>
                </a:lnTo>
                <a:lnTo>
                  <a:pt x="324" y="1080"/>
                </a:lnTo>
                <a:lnTo>
                  <a:pt x="275" y="1054"/>
                </a:lnTo>
                <a:lnTo>
                  <a:pt x="229" y="1022"/>
                </a:lnTo>
                <a:lnTo>
                  <a:pt x="186" y="986"/>
                </a:lnTo>
                <a:lnTo>
                  <a:pt x="147" y="946"/>
                </a:lnTo>
                <a:lnTo>
                  <a:pt x="113" y="904"/>
                </a:lnTo>
                <a:lnTo>
                  <a:pt x="82" y="857"/>
                </a:lnTo>
                <a:lnTo>
                  <a:pt x="56" y="808"/>
                </a:lnTo>
                <a:lnTo>
                  <a:pt x="33" y="757"/>
                </a:lnTo>
                <a:lnTo>
                  <a:pt x="18" y="703"/>
                </a:lnTo>
                <a:lnTo>
                  <a:pt x="6" y="647"/>
                </a:lnTo>
                <a:lnTo>
                  <a:pt x="0" y="590"/>
                </a:lnTo>
                <a:lnTo>
                  <a:pt x="0" y="562"/>
                </a:lnTo>
                <a:lnTo>
                  <a:pt x="0" y="0"/>
                </a:lnTo>
                <a:lnTo>
                  <a:pt x="2054" y="0"/>
                </a:lnTo>
                <a:lnTo>
                  <a:pt x="2054" y="562"/>
                </a:lnTo>
                <a:lnTo>
                  <a:pt x="2051" y="593"/>
                </a:lnTo>
                <a:lnTo>
                  <a:pt x="2043" y="651"/>
                </a:lnTo>
                <a:lnTo>
                  <a:pt x="2030" y="708"/>
                </a:lnTo>
                <a:lnTo>
                  <a:pt x="2011" y="762"/>
                </a:lnTo>
                <a:lnTo>
                  <a:pt x="1988" y="814"/>
                </a:lnTo>
                <a:lnTo>
                  <a:pt x="1961" y="864"/>
                </a:lnTo>
                <a:lnTo>
                  <a:pt x="1929" y="909"/>
                </a:lnTo>
                <a:lnTo>
                  <a:pt x="1893" y="952"/>
                </a:lnTo>
                <a:lnTo>
                  <a:pt x="1854" y="990"/>
                </a:lnTo>
                <a:lnTo>
                  <a:pt x="1811" y="1026"/>
                </a:lnTo>
                <a:lnTo>
                  <a:pt x="1764" y="1057"/>
                </a:lnTo>
                <a:lnTo>
                  <a:pt x="1715" y="1083"/>
                </a:lnTo>
                <a:lnTo>
                  <a:pt x="1663" y="1104"/>
                </a:lnTo>
                <a:lnTo>
                  <a:pt x="1608" y="1121"/>
                </a:lnTo>
                <a:lnTo>
                  <a:pt x="1551" y="1133"/>
                </a:lnTo>
                <a:lnTo>
                  <a:pt x="1492" y="1138"/>
                </a:lnTo>
                <a:lnTo>
                  <a:pt x="1463" y="1139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7" name="CustomShape 48"/>
          <p:cNvSpPr/>
          <p:nvPr/>
        </p:nvSpPr>
        <p:spPr>
          <a:xfrm>
            <a:off x="7512254" y="7607506"/>
            <a:ext cx="893813" cy="941530"/>
          </a:xfrm>
          <a:custGeom>
            <a:avLst/>
            <a:gdLst/>
            <a:ahLst/>
            <a:cxnLst/>
            <a:rect l="l" t="t" r="r" b="b"/>
            <a:pathLst>
              <a:path w="5819" h="6432">
                <a:moveTo>
                  <a:pt x="5819" y="2958"/>
                </a:moveTo>
                <a:lnTo>
                  <a:pt x="5818" y="2879"/>
                </a:lnTo>
                <a:lnTo>
                  <a:pt x="5810" y="2722"/>
                </a:lnTo>
                <a:lnTo>
                  <a:pt x="5794" y="2568"/>
                </a:lnTo>
                <a:lnTo>
                  <a:pt x="5771" y="2416"/>
                </a:lnTo>
                <a:lnTo>
                  <a:pt x="5741" y="2268"/>
                </a:lnTo>
                <a:lnTo>
                  <a:pt x="5703" y="2122"/>
                </a:lnTo>
                <a:lnTo>
                  <a:pt x="5657" y="1980"/>
                </a:lnTo>
                <a:lnTo>
                  <a:pt x="5606" y="1840"/>
                </a:lnTo>
                <a:lnTo>
                  <a:pt x="5548" y="1704"/>
                </a:lnTo>
                <a:lnTo>
                  <a:pt x="5483" y="1571"/>
                </a:lnTo>
                <a:lnTo>
                  <a:pt x="5412" y="1444"/>
                </a:lnTo>
                <a:lnTo>
                  <a:pt x="5336" y="1319"/>
                </a:lnTo>
                <a:lnTo>
                  <a:pt x="5252" y="1199"/>
                </a:lnTo>
                <a:lnTo>
                  <a:pt x="5165" y="1083"/>
                </a:lnTo>
                <a:lnTo>
                  <a:pt x="5071" y="972"/>
                </a:lnTo>
                <a:lnTo>
                  <a:pt x="4972" y="867"/>
                </a:lnTo>
                <a:lnTo>
                  <a:pt x="4868" y="765"/>
                </a:lnTo>
                <a:lnTo>
                  <a:pt x="4760" y="670"/>
                </a:lnTo>
                <a:lnTo>
                  <a:pt x="4646" y="580"/>
                </a:lnTo>
                <a:lnTo>
                  <a:pt x="4529" y="495"/>
                </a:lnTo>
                <a:lnTo>
                  <a:pt x="4406" y="417"/>
                </a:lnTo>
                <a:lnTo>
                  <a:pt x="4281" y="344"/>
                </a:lnTo>
                <a:lnTo>
                  <a:pt x="4151" y="279"/>
                </a:lnTo>
                <a:lnTo>
                  <a:pt x="4018" y="219"/>
                </a:lnTo>
                <a:lnTo>
                  <a:pt x="3881" y="166"/>
                </a:lnTo>
                <a:lnTo>
                  <a:pt x="3741" y="120"/>
                </a:lnTo>
                <a:lnTo>
                  <a:pt x="3598" y="81"/>
                </a:lnTo>
                <a:lnTo>
                  <a:pt x="3453" y="49"/>
                </a:lnTo>
                <a:lnTo>
                  <a:pt x="3304" y="26"/>
                </a:lnTo>
                <a:lnTo>
                  <a:pt x="3153" y="9"/>
                </a:lnTo>
                <a:lnTo>
                  <a:pt x="3000" y="0"/>
                </a:lnTo>
                <a:lnTo>
                  <a:pt x="2845" y="0"/>
                </a:lnTo>
                <a:lnTo>
                  <a:pt x="2767" y="4"/>
                </a:lnTo>
                <a:lnTo>
                  <a:pt x="2700" y="7"/>
                </a:lnTo>
                <a:lnTo>
                  <a:pt x="2567" y="20"/>
                </a:lnTo>
                <a:lnTo>
                  <a:pt x="2435" y="39"/>
                </a:lnTo>
                <a:lnTo>
                  <a:pt x="2306" y="65"/>
                </a:lnTo>
                <a:lnTo>
                  <a:pt x="2177" y="95"/>
                </a:lnTo>
                <a:lnTo>
                  <a:pt x="2052" y="132"/>
                </a:lnTo>
                <a:lnTo>
                  <a:pt x="1928" y="174"/>
                </a:lnTo>
                <a:lnTo>
                  <a:pt x="1808" y="223"/>
                </a:lnTo>
                <a:lnTo>
                  <a:pt x="1690" y="276"/>
                </a:lnTo>
                <a:lnTo>
                  <a:pt x="1574" y="335"/>
                </a:lnTo>
                <a:lnTo>
                  <a:pt x="1461" y="398"/>
                </a:lnTo>
                <a:lnTo>
                  <a:pt x="1351" y="466"/>
                </a:lnTo>
                <a:lnTo>
                  <a:pt x="1244" y="540"/>
                </a:lnTo>
                <a:lnTo>
                  <a:pt x="1140" y="617"/>
                </a:lnTo>
                <a:lnTo>
                  <a:pt x="1041" y="699"/>
                </a:lnTo>
                <a:lnTo>
                  <a:pt x="944" y="785"/>
                </a:lnTo>
                <a:lnTo>
                  <a:pt x="851" y="875"/>
                </a:lnTo>
                <a:lnTo>
                  <a:pt x="763" y="970"/>
                </a:lnTo>
                <a:lnTo>
                  <a:pt x="678" y="1068"/>
                </a:lnTo>
                <a:lnTo>
                  <a:pt x="598" y="1169"/>
                </a:lnTo>
                <a:lnTo>
                  <a:pt x="522" y="1275"/>
                </a:lnTo>
                <a:lnTo>
                  <a:pt x="451" y="1384"/>
                </a:lnTo>
                <a:lnTo>
                  <a:pt x="383" y="1495"/>
                </a:lnTo>
                <a:lnTo>
                  <a:pt x="322" y="1610"/>
                </a:lnTo>
                <a:lnTo>
                  <a:pt x="264" y="1729"/>
                </a:lnTo>
                <a:lnTo>
                  <a:pt x="212" y="1849"/>
                </a:lnTo>
                <a:lnTo>
                  <a:pt x="166" y="1972"/>
                </a:lnTo>
                <a:lnTo>
                  <a:pt x="125" y="2098"/>
                </a:lnTo>
                <a:lnTo>
                  <a:pt x="89" y="2226"/>
                </a:lnTo>
                <a:lnTo>
                  <a:pt x="58" y="2356"/>
                </a:lnTo>
                <a:lnTo>
                  <a:pt x="35" y="2488"/>
                </a:lnTo>
                <a:lnTo>
                  <a:pt x="16" y="2622"/>
                </a:lnTo>
                <a:lnTo>
                  <a:pt x="10" y="2690"/>
                </a:lnTo>
                <a:lnTo>
                  <a:pt x="5" y="2759"/>
                </a:lnTo>
                <a:lnTo>
                  <a:pt x="0" y="2898"/>
                </a:lnTo>
                <a:lnTo>
                  <a:pt x="1" y="3035"/>
                </a:lnTo>
                <a:lnTo>
                  <a:pt x="9" y="3169"/>
                </a:lnTo>
                <a:lnTo>
                  <a:pt x="21" y="3302"/>
                </a:lnTo>
                <a:lnTo>
                  <a:pt x="39" y="3431"/>
                </a:lnTo>
                <a:lnTo>
                  <a:pt x="62" y="3560"/>
                </a:lnTo>
                <a:lnTo>
                  <a:pt x="92" y="3687"/>
                </a:lnTo>
                <a:lnTo>
                  <a:pt x="126" y="3810"/>
                </a:lnTo>
                <a:lnTo>
                  <a:pt x="166" y="3933"/>
                </a:lnTo>
                <a:lnTo>
                  <a:pt x="210" y="4051"/>
                </a:lnTo>
                <a:lnTo>
                  <a:pt x="260" y="4168"/>
                </a:lnTo>
                <a:lnTo>
                  <a:pt x="315" y="4282"/>
                </a:lnTo>
                <a:lnTo>
                  <a:pt x="375" y="4394"/>
                </a:lnTo>
                <a:lnTo>
                  <a:pt x="439" y="4502"/>
                </a:lnTo>
                <a:lnTo>
                  <a:pt x="508" y="4608"/>
                </a:lnTo>
                <a:lnTo>
                  <a:pt x="544" y="4660"/>
                </a:lnTo>
                <a:lnTo>
                  <a:pt x="588" y="4721"/>
                </a:lnTo>
                <a:lnTo>
                  <a:pt x="672" y="4829"/>
                </a:lnTo>
                <a:lnTo>
                  <a:pt x="792" y="4972"/>
                </a:lnTo>
                <a:lnTo>
                  <a:pt x="1010" y="5200"/>
                </a:lnTo>
                <a:lnTo>
                  <a:pt x="1161" y="5367"/>
                </a:lnTo>
                <a:lnTo>
                  <a:pt x="1214" y="5438"/>
                </a:lnTo>
                <a:lnTo>
                  <a:pt x="1263" y="5514"/>
                </a:lnTo>
                <a:lnTo>
                  <a:pt x="1307" y="5597"/>
                </a:lnTo>
                <a:lnTo>
                  <a:pt x="1347" y="5690"/>
                </a:lnTo>
                <a:lnTo>
                  <a:pt x="1382" y="5795"/>
                </a:lnTo>
                <a:lnTo>
                  <a:pt x="1411" y="5913"/>
                </a:lnTo>
                <a:lnTo>
                  <a:pt x="1435" y="6048"/>
                </a:lnTo>
                <a:lnTo>
                  <a:pt x="1444" y="6123"/>
                </a:lnTo>
                <a:lnTo>
                  <a:pt x="1486" y="6432"/>
                </a:lnTo>
                <a:lnTo>
                  <a:pt x="4313" y="6432"/>
                </a:lnTo>
                <a:lnTo>
                  <a:pt x="4342" y="6207"/>
                </a:lnTo>
                <a:lnTo>
                  <a:pt x="4353" y="6129"/>
                </a:lnTo>
                <a:lnTo>
                  <a:pt x="4379" y="5989"/>
                </a:lnTo>
                <a:lnTo>
                  <a:pt x="4411" y="5864"/>
                </a:lnTo>
                <a:lnTo>
                  <a:pt x="4447" y="5754"/>
                </a:lnTo>
                <a:lnTo>
                  <a:pt x="4489" y="5654"/>
                </a:lnTo>
                <a:lnTo>
                  <a:pt x="4535" y="5565"/>
                </a:lnTo>
                <a:lnTo>
                  <a:pt x="4586" y="5482"/>
                </a:lnTo>
                <a:lnTo>
                  <a:pt x="4642" y="5404"/>
                </a:lnTo>
                <a:lnTo>
                  <a:pt x="4732" y="5292"/>
                </a:lnTo>
                <a:lnTo>
                  <a:pt x="4869" y="5140"/>
                </a:lnTo>
                <a:lnTo>
                  <a:pt x="5023" y="4968"/>
                </a:lnTo>
                <a:lnTo>
                  <a:pt x="5150" y="4814"/>
                </a:lnTo>
                <a:lnTo>
                  <a:pt x="5239" y="4696"/>
                </a:lnTo>
                <a:lnTo>
                  <a:pt x="5284" y="4631"/>
                </a:lnTo>
                <a:lnTo>
                  <a:pt x="5346" y="4543"/>
                </a:lnTo>
                <a:lnTo>
                  <a:pt x="5459" y="4359"/>
                </a:lnTo>
                <a:lnTo>
                  <a:pt x="5558" y="4166"/>
                </a:lnTo>
                <a:lnTo>
                  <a:pt x="5643" y="3962"/>
                </a:lnTo>
                <a:lnTo>
                  <a:pt x="5711" y="3751"/>
                </a:lnTo>
                <a:lnTo>
                  <a:pt x="5764" y="3533"/>
                </a:lnTo>
                <a:lnTo>
                  <a:pt x="5799" y="3307"/>
                </a:lnTo>
                <a:lnTo>
                  <a:pt x="5818" y="3076"/>
                </a:lnTo>
                <a:lnTo>
                  <a:pt x="5819" y="2958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8" name="CustomShape 49"/>
          <p:cNvSpPr/>
          <p:nvPr/>
        </p:nvSpPr>
        <p:spPr>
          <a:xfrm>
            <a:off x="7490889" y="7586570"/>
            <a:ext cx="935951" cy="984532"/>
          </a:xfrm>
          <a:custGeom>
            <a:avLst/>
            <a:gdLst/>
            <a:ahLst/>
            <a:cxnLst/>
            <a:rect l="l" t="t" r="r" b="b"/>
            <a:pathLst>
              <a:path w="6099" h="6728">
                <a:moveTo>
                  <a:pt x="1753" y="6446"/>
                </a:moveTo>
                <a:lnTo>
                  <a:pt x="4342" y="6446"/>
                </a:lnTo>
                <a:lnTo>
                  <a:pt x="4355" y="6348"/>
                </a:lnTo>
                <a:lnTo>
                  <a:pt x="4372" y="6235"/>
                </a:lnTo>
                <a:lnTo>
                  <a:pt x="4414" y="6037"/>
                </a:lnTo>
                <a:lnTo>
                  <a:pt x="4466" y="5868"/>
                </a:lnTo>
                <a:lnTo>
                  <a:pt x="4527" y="5724"/>
                </a:lnTo>
                <a:lnTo>
                  <a:pt x="4597" y="5597"/>
                </a:lnTo>
                <a:lnTo>
                  <a:pt x="4675" y="5483"/>
                </a:lnTo>
                <a:lnTo>
                  <a:pt x="4762" y="5378"/>
                </a:lnTo>
                <a:lnTo>
                  <a:pt x="4854" y="5275"/>
                </a:lnTo>
                <a:lnTo>
                  <a:pt x="4904" y="5223"/>
                </a:lnTo>
                <a:lnTo>
                  <a:pt x="5001" y="5117"/>
                </a:lnTo>
                <a:lnTo>
                  <a:pt x="5157" y="4939"/>
                </a:lnTo>
                <a:lnTo>
                  <a:pt x="5268" y="4798"/>
                </a:lnTo>
                <a:lnTo>
                  <a:pt x="5326" y="4716"/>
                </a:lnTo>
                <a:lnTo>
                  <a:pt x="5385" y="4625"/>
                </a:lnTo>
                <a:lnTo>
                  <a:pt x="5493" y="4439"/>
                </a:lnTo>
                <a:lnTo>
                  <a:pt x="5584" y="4246"/>
                </a:lnTo>
                <a:lnTo>
                  <a:pt x="5661" y="4046"/>
                </a:lnTo>
                <a:lnTo>
                  <a:pt x="5724" y="3841"/>
                </a:lnTo>
                <a:lnTo>
                  <a:pt x="5770" y="3633"/>
                </a:lnTo>
                <a:lnTo>
                  <a:pt x="5801" y="3421"/>
                </a:lnTo>
                <a:lnTo>
                  <a:pt x="5816" y="3206"/>
                </a:lnTo>
                <a:lnTo>
                  <a:pt x="5818" y="3099"/>
                </a:lnTo>
                <a:lnTo>
                  <a:pt x="5817" y="3024"/>
                </a:lnTo>
                <a:lnTo>
                  <a:pt x="5810" y="2875"/>
                </a:lnTo>
                <a:lnTo>
                  <a:pt x="5794" y="2728"/>
                </a:lnTo>
                <a:lnTo>
                  <a:pt x="5772" y="2585"/>
                </a:lnTo>
                <a:lnTo>
                  <a:pt x="5743" y="2444"/>
                </a:lnTo>
                <a:lnTo>
                  <a:pt x="5707" y="2305"/>
                </a:lnTo>
                <a:lnTo>
                  <a:pt x="5663" y="2169"/>
                </a:lnTo>
                <a:lnTo>
                  <a:pt x="5614" y="2037"/>
                </a:lnTo>
                <a:lnTo>
                  <a:pt x="5558" y="1908"/>
                </a:lnTo>
                <a:lnTo>
                  <a:pt x="5497" y="1782"/>
                </a:lnTo>
                <a:lnTo>
                  <a:pt x="5428" y="1661"/>
                </a:lnTo>
                <a:lnTo>
                  <a:pt x="5355" y="1542"/>
                </a:lnTo>
                <a:lnTo>
                  <a:pt x="5276" y="1429"/>
                </a:lnTo>
                <a:lnTo>
                  <a:pt x="5192" y="1319"/>
                </a:lnTo>
                <a:lnTo>
                  <a:pt x="5102" y="1213"/>
                </a:lnTo>
                <a:lnTo>
                  <a:pt x="5007" y="1112"/>
                </a:lnTo>
                <a:lnTo>
                  <a:pt x="4908" y="1016"/>
                </a:lnTo>
                <a:lnTo>
                  <a:pt x="4805" y="925"/>
                </a:lnTo>
                <a:lnTo>
                  <a:pt x="4696" y="840"/>
                </a:lnTo>
                <a:lnTo>
                  <a:pt x="4584" y="760"/>
                </a:lnTo>
                <a:lnTo>
                  <a:pt x="4468" y="685"/>
                </a:lnTo>
                <a:lnTo>
                  <a:pt x="4348" y="615"/>
                </a:lnTo>
                <a:lnTo>
                  <a:pt x="4225" y="552"/>
                </a:lnTo>
                <a:lnTo>
                  <a:pt x="4097" y="495"/>
                </a:lnTo>
                <a:lnTo>
                  <a:pt x="3967" y="444"/>
                </a:lnTo>
                <a:lnTo>
                  <a:pt x="3833" y="400"/>
                </a:lnTo>
                <a:lnTo>
                  <a:pt x="3697" y="363"/>
                </a:lnTo>
                <a:lnTo>
                  <a:pt x="3559" y="332"/>
                </a:lnTo>
                <a:lnTo>
                  <a:pt x="3418" y="309"/>
                </a:lnTo>
                <a:lnTo>
                  <a:pt x="3274" y="292"/>
                </a:lnTo>
                <a:lnTo>
                  <a:pt x="3129" y="284"/>
                </a:lnTo>
                <a:lnTo>
                  <a:pt x="2981" y="283"/>
                </a:lnTo>
                <a:lnTo>
                  <a:pt x="2907" y="285"/>
                </a:lnTo>
                <a:lnTo>
                  <a:pt x="2843" y="289"/>
                </a:lnTo>
                <a:lnTo>
                  <a:pt x="2715" y="301"/>
                </a:lnTo>
                <a:lnTo>
                  <a:pt x="2589" y="320"/>
                </a:lnTo>
                <a:lnTo>
                  <a:pt x="2464" y="344"/>
                </a:lnTo>
                <a:lnTo>
                  <a:pt x="2343" y="373"/>
                </a:lnTo>
                <a:lnTo>
                  <a:pt x="2222" y="408"/>
                </a:lnTo>
                <a:lnTo>
                  <a:pt x="2104" y="448"/>
                </a:lnTo>
                <a:lnTo>
                  <a:pt x="1989" y="494"/>
                </a:lnTo>
                <a:lnTo>
                  <a:pt x="1876" y="544"/>
                </a:lnTo>
                <a:lnTo>
                  <a:pt x="1766" y="599"/>
                </a:lnTo>
                <a:lnTo>
                  <a:pt x="1658" y="659"/>
                </a:lnTo>
                <a:lnTo>
                  <a:pt x="1554" y="725"/>
                </a:lnTo>
                <a:lnTo>
                  <a:pt x="1452" y="793"/>
                </a:lnTo>
                <a:lnTo>
                  <a:pt x="1354" y="867"/>
                </a:lnTo>
                <a:lnTo>
                  <a:pt x="1259" y="944"/>
                </a:lnTo>
                <a:lnTo>
                  <a:pt x="1169" y="1027"/>
                </a:lnTo>
                <a:lnTo>
                  <a:pt x="1080" y="1112"/>
                </a:lnTo>
                <a:lnTo>
                  <a:pt x="997" y="1202"/>
                </a:lnTo>
                <a:lnTo>
                  <a:pt x="917" y="1295"/>
                </a:lnTo>
                <a:lnTo>
                  <a:pt x="841" y="1392"/>
                </a:lnTo>
                <a:lnTo>
                  <a:pt x="769" y="1492"/>
                </a:lnTo>
                <a:lnTo>
                  <a:pt x="701" y="1595"/>
                </a:lnTo>
                <a:lnTo>
                  <a:pt x="638" y="1702"/>
                </a:lnTo>
                <a:lnTo>
                  <a:pt x="580" y="1812"/>
                </a:lnTo>
                <a:lnTo>
                  <a:pt x="526" y="1924"/>
                </a:lnTo>
                <a:lnTo>
                  <a:pt x="478" y="2039"/>
                </a:lnTo>
                <a:lnTo>
                  <a:pt x="434" y="2157"/>
                </a:lnTo>
                <a:lnTo>
                  <a:pt x="395" y="2277"/>
                </a:lnTo>
                <a:lnTo>
                  <a:pt x="363" y="2399"/>
                </a:lnTo>
                <a:lnTo>
                  <a:pt x="335" y="2525"/>
                </a:lnTo>
                <a:lnTo>
                  <a:pt x="313" y="2651"/>
                </a:lnTo>
                <a:lnTo>
                  <a:pt x="296" y="2780"/>
                </a:lnTo>
                <a:lnTo>
                  <a:pt x="291" y="2845"/>
                </a:lnTo>
                <a:lnTo>
                  <a:pt x="286" y="2909"/>
                </a:lnTo>
                <a:lnTo>
                  <a:pt x="280" y="3034"/>
                </a:lnTo>
                <a:lnTo>
                  <a:pt x="282" y="3160"/>
                </a:lnTo>
                <a:lnTo>
                  <a:pt x="288" y="3285"/>
                </a:lnTo>
                <a:lnTo>
                  <a:pt x="298" y="3409"/>
                </a:lnTo>
                <a:lnTo>
                  <a:pt x="315" y="3532"/>
                </a:lnTo>
                <a:lnTo>
                  <a:pt x="337" y="3655"/>
                </a:lnTo>
                <a:lnTo>
                  <a:pt x="365" y="3775"/>
                </a:lnTo>
                <a:lnTo>
                  <a:pt x="397" y="3894"/>
                </a:lnTo>
                <a:lnTo>
                  <a:pt x="434" y="4012"/>
                </a:lnTo>
                <a:lnTo>
                  <a:pt x="477" y="4128"/>
                </a:lnTo>
                <a:lnTo>
                  <a:pt x="524" y="4242"/>
                </a:lnTo>
                <a:lnTo>
                  <a:pt x="576" y="4355"/>
                </a:lnTo>
                <a:lnTo>
                  <a:pt x="634" y="4465"/>
                </a:lnTo>
                <a:lnTo>
                  <a:pt x="695" y="4573"/>
                </a:lnTo>
                <a:lnTo>
                  <a:pt x="762" y="4678"/>
                </a:lnTo>
                <a:lnTo>
                  <a:pt x="797" y="4730"/>
                </a:lnTo>
                <a:lnTo>
                  <a:pt x="854" y="4807"/>
                </a:lnTo>
                <a:lnTo>
                  <a:pt x="965" y="4942"/>
                </a:lnTo>
                <a:lnTo>
                  <a:pt x="1117" y="5112"/>
                </a:lnTo>
                <a:lnTo>
                  <a:pt x="1205" y="5209"/>
                </a:lnTo>
                <a:lnTo>
                  <a:pt x="1298" y="5302"/>
                </a:lnTo>
                <a:lnTo>
                  <a:pt x="1424" y="5443"/>
                </a:lnTo>
                <a:lnTo>
                  <a:pt x="1499" y="5545"/>
                </a:lnTo>
                <a:lnTo>
                  <a:pt x="1566" y="5661"/>
                </a:lnTo>
                <a:lnTo>
                  <a:pt x="1624" y="5797"/>
                </a:lnTo>
                <a:lnTo>
                  <a:pt x="1673" y="5955"/>
                </a:lnTo>
                <a:lnTo>
                  <a:pt x="1711" y="6142"/>
                </a:lnTo>
                <a:lnTo>
                  <a:pt x="1726" y="6249"/>
                </a:lnTo>
                <a:lnTo>
                  <a:pt x="1753" y="6446"/>
                </a:lnTo>
                <a:close/>
                <a:moveTo>
                  <a:pt x="4595" y="6728"/>
                </a:moveTo>
                <a:lnTo>
                  <a:pt x="1515" y="6728"/>
                </a:lnTo>
                <a:lnTo>
                  <a:pt x="1458" y="6291"/>
                </a:lnTo>
                <a:lnTo>
                  <a:pt x="1444" y="6202"/>
                </a:lnTo>
                <a:lnTo>
                  <a:pt x="1411" y="6048"/>
                </a:lnTo>
                <a:lnTo>
                  <a:pt x="1371" y="5919"/>
                </a:lnTo>
                <a:lnTo>
                  <a:pt x="1324" y="5809"/>
                </a:lnTo>
                <a:lnTo>
                  <a:pt x="1268" y="5714"/>
                </a:lnTo>
                <a:lnTo>
                  <a:pt x="1205" y="5629"/>
                </a:lnTo>
                <a:lnTo>
                  <a:pt x="1095" y="5506"/>
                </a:lnTo>
                <a:lnTo>
                  <a:pt x="1008" y="5420"/>
                </a:lnTo>
                <a:lnTo>
                  <a:pt x="960" y="5371"/>
                </a:lnTo>
                <a:lnTo>
                  <a:pt x="860" y="5263"/>
                </a:lnTo>
                <a:lnTo>
                  <a:pt x="751" y="5136"/>
                </a:lnTo>
                <a:lnTo>
                  <a:pt x="634" y="4986"/>
                </a:lnTo>
                <a:lnTo>
                  <a:pt x="572" y="4899"/>
                </a:lnTo>
                <a:lnTo>
                  <a:pt x="533" y="4844"/>
                </a:lnTo>
                <a:lnTo>
                  <a:pt x="459" y="4729"/>
                </a:lnTo>
                <a:lnTo>
                  <a:pt x="390" y="4612"/>
                </a:lnTo>
                <a:lnTo>
                  <a:pt x="328" y="4491"/>
                </a:lnTo>
                <a:lnTo>
                  <a:pt x="270" y="4368"/>
                </a:lnTo>
                <a:lnTo>
                  <a:pt x="217" y="4241"/>
                </a:lnTo>
                <a:lnTo>
                  <a:pt x="171" y="4114"/>
                </a:lnTo>
                <a:lnTo>
                  <a:pt x="130" y="3984"/>
                </a:lnTo>
                <a:lnTo>
                  <a:pt x="94" y="3852"/>
                </a:lnTo>
                <a:lnTo>
                  <a:pt x="64" y="3718"/>
                </a:lnTo>
                <a:lnTo>
                  <a:pt x="40" y="3584"/>
                </a:lnTo>
                <a:lnTo>
                  <a:pt x="21" y="3448"/>
                </a:lnTo>
                <a:lnTo>
                  <a:pt x="8" y="3312"/>
                </a:lnTo>
                <a:lnTo>
                  <a:pt x="1" y="3175"/>
                </a:lnTo>
                <a:lnTo>
                  <a:pt x="0" y="3038"/>
                </a:lnTo>
                <a:lnTo>
                  <a:pt x="4" y="2899"/>
                </a:lnTo>
                <a:lnTo>
                  <a:pt x="9" y="2831"/>
                </a:lnTo>
                <a:lnTo>
                  <a:pt x="17" y="2759"/>
                </a:lnTo>
                <a:lnTo>
                  <a:pt x="36" y="2618"/>
                </a:lnTo>
                <a:lnTo>
                  <a:pt x="62" y="2478"/>
                </a:lnTo>
                <a:lnTo>
                  <a:pt x="94" y="2340"/>
                </a:lnTo>
                <a:lnTo>
                  <a:pt x="132" y="2205"/>
                </a:lnTo>
                <a:lnTo>
                  <a:pt x="175" y="2073"/>
                </a:lnTo>
                <a:lnTo>
                  <a:pt x="224" y="1943"/>
                </a:lnTo>
                <a:lnTo>
                  <a:pt x="278" y="1817"/>
                </a:lnTo>
                <a:lnTo>
                  <a:pt x="337" y="1692"/>
                </a:lnTo>
                <a:lnTo>
                  <a:pt x="403" y="1572"/>
                </a:lnTo>
                <a:lnTo>
                  <a:pt x="472" y="1454"/>
                </a:lnTo>
                <a:lnTo>
                  <a:pt x="547" y="1340"/>
                </a:lnTo>
                <a:lnTo>
                  <a:pt x="626" y="1230"/>
                </a:lnTo>
                <a:lnTo>
                  <a:pt x="711" y="1124"/>
                </a:lnTo>
                <a:lnTo>
                  <a:pt x="798" y="1020"/>
                </a:lnTo>
                <a:lnTo>
                  <a:pt x="891" y="922"/>
                </a:lnTo>
                <a:lnTo>
                  <a:pt x="988" y="827"/>
                </a:lnTo>
                <a:lnTo>
                  <a:pt x="1089" y="736"/>
                </a:lnTo>
                <a:lnTo>
                  <a:pt x="1193" y="651"/>
                </a:lnTo>
                <a:lnTo>
                  <a:pt x="1301" y="570"/>
                </a:lnTo>
                <a:lnTo>
                  <a:pt x="1412" y="493"/>
                </a:lnTo>
                <a:lnTo>
                  <a:pt x="1526" y="422"/>
                </a:lnTo>
                <a:lnTo>
                  <a:pt x="1644" y="356"/>
                </a:lnTo>
                <a:lnTo>
                  <a:pt x="1766" y="293"/>
                </a:lnTo>
                <a:lnTo>
                  <a:pt x="1889" y="237"/>
                </a:lnTo>
                <a:lnTo>
                  <a:pt x="2016" y="188"/>
                </a:lnTo>
                <a:lnTo>
                  <a:pt x="2144" y="142"/>
                </a:lnTo>
                <a:lnTo>
                  <a:pt x="2276" y="103"/>
                </a:lnTo>
                <a:lnTo>
                  <a:pt x="2409" y="71"/>
                </a:lnTo>
                <a:lnTo>
                  <a:pt x="2545" y="43"/>
                </a:lnTo>
                <a:lnTo>
                  <a:pt x="2682" y="22"/>
                </a:lnTo>
                <a:lnTo>
                  <a:pt x="2823" y="8"/>
                </a:lnTo>
                <a:lnTo>
                  <a:pt x="2892" y="3"/>
                </a:lnTo>
                <a:lnTo>
                  <a:pt x="2975" y="0"/>
                </a:lnTo>
                <a:lnTo>
                  <a:pt x="3138" y="1"/>
                </a:lnTo>
                <a:lnTo>
                  <a:pt x="3298" y="11"/>
                </a:lnTo>
                <a:lnTo>
                  <a:pt x="3457" y="28"/>
                </a:lnTo>
                <a:lnTo>
                  <a:pt x="3613" y="54"/>
                </a:lnTo>
                <a:lnTo>
                  <a:pt x="3766" y="88"/>
                </a:lnTo>
                <a:lnTo>
                  <a:pt x="3917" y="129"/>
                </a:lnTo>
                <a:lnTo>
                  <a:pt x="4063" y="177"/>
                </a:lnTo>
                <a:lnTo>
                  <a:pt x="4207" y="233"/>
                </a:lnTo>
                <a:lnTo>
                  <a:pt x="4347" y="295"/>
                </a:lnTo>
                <a:lnTo>
                  <a:pt x="4483" y="365"/>
                </a:lnTo>
                <a:lnTo>
                  <a:pt x="4616" y="441"/>
                </a:lnTo>
                <a:lnTo>
                  <a:pt x="4744" y="523"/>
                </a:lnTo>
                <a:lnTo>
                  <a:pt x="4867" y="613"/>
                </a:lnTo>
                <a:lnTo>
                  <a:pt x="4986" y="707"/>
                </a:lnTo>
                <a:lnTo>
                  <a:pt x="5100" y="807"/>
                </a:lnTo>
                <a:lnTo>
                  <a:pt x="5210" y="914"/>
                </a:lnTo>
                <a:lnTo>
                  <a:pt x="5313" y="1024"/>
                </a:lnTo>
                <a:lnTo>
                  <a:pt x="5411" y="1141"/>
                </a:lnTo>
                <a:lnTo>
                  <a:pt x="5504" y="1262"/>
                </a:lnTo>
                <a:lnTo>
                  <a:pt x="5592" y="1387"/>
                </a:lnTo>
                <a:lnTo>
                  <a:pt x="5672" y="1517"/>
                </a:lnTo>
                <a:lnTo>
                  <a:pt x="5747" y="1652"/>
                </a:lnTo>
                <a:lnTo>
                  <a:pt x="5814" y="1790"/>
                </a:lnTo>
                <a:lnTo>
                  <a:pt x="5875" y="1933"/>
                </a:lnTo>
                <a:lnTo>
                  <a:pt x="5930" y="2078"/>
                </a:lnTo>
                <a:lnTo>
                  <a:pt x="5977" y="2227"/>
                </a:lnTo>
                <a:lnTo>
                  <a:pt x="6017" y="2379"/>
                </a:lnTo>
                <a:lnTo>
                  <a:pt x="6049" y="2535"/>
                </a:lnTo>
                <a:lnTo>
                  <a:pt x="6074" y="2693"/>
                </a:lnTo>
                <a:lnTo>
                  <a:pt x="6091" y="2853"/>
                </a:lnTo>
                <a:lnTo>
                  <a:pt x="6099" y="3016"/>
                </a:lnTo>
                <a:lnTo>
                  <a:pt x="6099" y="3099"/>
                </a:lnTo>
                <a:lnTo>
                  <a:pt x="6098" y="3217"/>
                </a:lnTo>
                <a:lnTo>
                  <a:pt x="6081" y="3452"/>
                </a:lnTo>
                <a:lnTo>
                  <a:pt x="6046" y="3685"/>
                </a:lnTo>
                <a:lnTo>
                  <a:pt x="5995" y="3914"/>
                </a:lnTo>
                <a:lnTo>
                  <a:pt x="5926" y="4139"/>
                </a:lnTo>
                <a:lnTo>
                  <a:pt x="5841" y="4357"/>
                </a:lnTo>
                <a:lnTo>
                  <a:pt x="5738" y="4568"/>
                </a:lnTo>
                <a:lnTo>
                  <a:pt x="5618" y="4772"/>
                </a:lnTo>
                <a:lnTo>
                  <a:pt x="5551" y="4871"/>
                </a:lnTo>
                <a:lnTo>
                  <a:pt x="5488" y="4958"/>
                </a:lnTo>
                <a:lnTo>
                  <a:pt x="5372" y="5109"/>
                </a:lnTo>
                <a:lnTo>
                  <a:pt x="5212" y="5299"/>
                </a:lnTo>
                <a:lnTo>
                  <a:pt x="5115" y="5405"/>
                </a:lnTo>
                <a:lnTo>
                  <a:pt x="5023" y="5507"/>
                </a:lnTo>
                <a:lnTo>
                  <a:pt x="4906" y="5650"/>
                </a:lnTo>
                <a:lnTo>
                  <a:pt x="4837" y="5749"/>
                </a:lnTo>
                <a:lnTo>
                  <a:pt x="4778" y="5856"/>
                </a:lnTo>
                <a:lnTo>
                  <a:pt x="4728" y="5976"/>
                </a:lnTo>
                <a:lnTo>
                  <a:pt x="4684" y="6116"/>
                </a:lnTo>
                <a:lnTo>
                  <a:pt x="4651" y="6281"/>
                </a:lnTo>
                <a:lnTo>
                  <a:pt x="4637" y="6376"/>
                </a:lnTo>
                <a:lnTo>
                  <a:pt x="4595" y="6728"/>
                </a:lnTo>
                <a:close/>
              </a:path>
            </a:pathLst>
          </a:custGeom>
          <a:solidFill>
            <a:srgbClr val="273353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79" name="CustomShape 50"/>
          <p:cNvSpPr/>
          <p:nvPr/>
        </p:nvSpPr>
        <p:spPr>
          <a:xfrm>
            <a:off x="7681996" y="8530363"/>
            <a:ext cx="553144" cy="40740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0" name="CustomShape 51"/>
          <p:cNvSpPr/>
          <p:nvPr/>
        </p:nvSpPr>
        <p:spPr>
          <a:xfrm>
            <a:off x="7681996" y="8631079"/>
            <a:ext cx="553144" cy="40740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1" name="CustomShape 52"/>
          <p:cNvSpPr/>
          <p:nvPr/>
        </p:nvSpPr>
        <p:spPr>
          <a:xfrm>
            <a:off x="7681996" y="8732362"/>
            <a:ext cx="553144" cy="40740"/>
          </a:xfrm>
          <a:prstGeom prst="rect">
            <a:avLst/>
          </a:prstGeom>
          <a:solidFill>
            <a:srgbClr val="27335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2" name="CustomShape 53"/>
          <p:cNvSpPr/>
          <p:nvPr/>
        </p:nvSpPr>
        <p:spPr>
          <a:xfrm>
            <a:off x="7222032" y="7700867"/>
            <a:ext cx="1079579" cy="792152"/>
          </a:xfrm>
          <a:custGeom>
            <a:avLst/>
            <a:gdLst/>
            <a:ahLst/>
            <a:cxnLst/>
            <a:rect l="l" t="t" r="r" b="b"/>
            <a:pathLst>
              <a:path w="7031" h="5408">
                <a:moveTo>
                  <a:pt x="2630" y="1710"/>
                </a:moveTo>
                <a:lnTo>
                  <a:pt x="2610" y="1798"/>
                </a:lnTo>
                <a:lnTo>
                  <a:pt x="2581" y="1972"/>
                </a:lnTo>
                <a:lnTo>
                  <a:pt x="2568" y="2145"/>
                </a:lnTo>
                <a:lnTo>
                  <a:pt x="2568" y="2317"/>
                </a:lnTo>
                <a:lnTo>
                  <a:pt x="2581" y="2487"/>
                </a:lnTo>
                <a:lnTo>
                  <a:pt x="2607" y="2654"/>
                </a:lnTo>
                <a:lnTo>
                  <a:pt x="2646" y="2820"/>
                </a:lnTo>
                <a:lnTo>
                  <a:pt x="2697" y="2981"/>
                </a:lnTo>
                <a:lnTo>
                  <a:pt x="2728" y="3061"/>
                </a:lnTo>
                <a:lnTo>
                  <a:pt x="365" y="4229"/>
                </a:lnTo>
                <a:lnTo>
                  <a:pt x="333" y="4243"/>
                </a:lnTo>
                <a:lnTo>
                  <a:pt x="275" y="4278"/>
                </a:lnTo>
                <a:lnTo>
                  <a:pt x="223" y="4318"/>
                </a:lnTo>
                <a:lnTo>
                  <a:pt x="174" y="4363"/>
                </a:lnTo>
                <a:lnTo>
                  <a:pt x="132" y="4411"/>
                </a:lnTo>
                <a:lnTo>
                  <a:pt x="95" y="4464"/>
                </a:lnTo>
                <a:lnTo>
                  <a:pt x="64" y="4520"/>
                </a:lnTo>
                <a:lnTo>
                  <a:pt x="39" y="4578"/>
                </a:lnTo>
                <a:lnTo>
                  <a:pt x="20" y="4639"/>
                </a:lnTo>
                <a:lnTo>
                  <a:pt x="7" y="4701"/>
                </a:lnTo>
                <a:lnTo>
                  <a:pt x="1" y="4765"/>
                </a:lnTo>
                <a:lnTo>
                  <a:pt x="0" y="4829"/>
                </a:lnTo>
                <a:lnTo>
                  <a:pt x="6" y="4894"/>
                </a:lnTo>
                <a:lnTo>
                  <a:pt x="20" y="4959"/>
                </a:lnTo>
                <a:lnTo>
                  <a:pt x="40" y="5022"/>
                </a:lnTo>
                <a:lnTo>
                  <a:pt x="68" y="5084"/>
                </a:lnTo>
                <a:lnTo>
                  <a:pt x="83" y="5115"/>
                </a:lnTo>
                <a:lnTo>
                  <a:pt x="83" y="5115"/>
                </a:lnTo>
                <a:lnTo>
                  <a:pt x="102" y="5143"/>
                </a:lnTo>
                <a:lnTo>
                  <a:pt x="145" y="5196"/>
                </a:lnTo>
                <a:lnTo>
                  <a:pt x="191" y="5244"/>
                </a:lnTo>
                <a:lnTo>
                  <a:pt x="242" y="5285"/>
                </a:lnTo>
                <a:lnTo>
                  <a:pt x="295" y="5321"/>
                </a:lnTo>
                <a:lnTo>
                  <a:pt x="352" y="5350"/>
                </a:lnTo>
                <a:lnTo>
                  <a:pt x="411" y="5374"/>
                </a:lnTo>
                <a:lnTo>
                  <a:pt x="473" y="5392"/>
                </a:lnTo>
                <a:lnTo>
                  <a:pt x="535" y="5403"/>
                </a:lnTo>
                <a:lnTo>
                  <a:pt x="599" y="5408"/>
                </a:lnTo>
                <a:lnTo>
                  <a:pt x="662" y="5406"/>
                </a:lnTo>
                <a:lnTo>
                  <a:pt x="727" y="5396"/>
                </a:lnTo>
                <a:lnTo>
                  <a:pt x="790" y="5382"/>
                </a:lnTo>
                <a:lnTo>
                  <a:pt x="851" y="5359"/>
                </a:lnTo>
                <a:lnTo>
                  <a:pt x="911" y="5329"/>
                </a:lnTo>
                <a:lnTo>
                  <a:pt x="970" y="5291"/>
                </a:lnTo>
                <a:lnTo>
                  <a:pt x="998" y="5270"/>
                </a:lnTo>
                <a:lnTo>
                  <a:pt x="3121" y="3694"/>
                </a:lnTo>
                <a:lnTo>
                  <a:pt x="3161" y="3739"/>
                </a:lnTo>
                <a:lnTo>
                  <a:pt x="3246" y="3824"/>
                </a:lnTo>
                <a:lnTo>
                  <a:pt x="3334" y="3906"/>
                </a:lnTo>
                <a:lnTo>
                  <a:pt x="3427" y="3982"/>
                </a:lnTo>
                <a:lnTo>
                  <a:pt x="3525" y="4054"/>
                </a:lnTo>
                <a:lnTo>
                  <a:pt x="3628" y="4121"/>
                </a:lnTo>
                <a:lnTo>
                  <a:pt x="3733" y="4182"/>
                </a:lnTo>
                <a:lnTo>
                  <a:pt x="3844" y="4238"/>
                </a:lnTo>
                <a:lnTo>
                  <a:pt x="3958" y="4289"/>
                </a:lnTo>
                <a:lnTo>
                  <a:pt x="4076" y="4332"/>
                </a:lnTo>
                <a:lnTo>
                  <a:pt x="4197" y="4370"/>
                </a:lnTo>
                <a:lnTo>
                  <a:pt x="4322" y="4402"/>
                </a:lnTo>
                <a:lnTo>
                  <a:pt x="4449" y="4426"/>
                </a:lnTo>
                <a:lnTo>
                  <a:pt x="4581" y="4443"/>
                </a:lnTo>
                <a:lnTo>
                  <a:pt x="4715" y="4453"/>
                </a:lnTo>
                <a:lnTo>
                  <a:pt x="4852" y="4455"/>
                </a:lnTo>
                <a:lnTo>
                  <a:pt x="4922" y="4453"/>
                </a:lnTo>
                <a:lnTo>
                  <a:pt x="5014" y="4450"/>
                </a:lnTo>
                <a:lnTo>
                  <a:pt x="5194" y="4429"/>
                </a:lnTo>
                <a:lnTo>
                  <a:pt x="5370" y="4392"/>
                </a:lnTo>
                <a:lnTo>
                  <a:pt x="5541" y="4341"/>
                </a:lnTo>
                <a:lnTo>
                  <a:pt x="5707" y="4277"/>
                </a:lnTo>
                <a:lnTo>
                  <a:pt x="5865" y="4199"/>
                </a:lnTo>
                <a:lnTo>
                  <a:pt x="6016" y="4108"/>
                </a:lnTo>
                <a:lnTo>
                  <a:pt x="6160" y="4007"/>
                </a:lnTo>
                <a:lnTo>
                  <a:pt x="6295" y="3893"/>
                </a:lnTo>
                <a:lnTo>
                  <a:pt x="6421" y="3770"/>
                </a:lnTo>
                <a:lnTo>
                  <a:pt x="6538" y="3636"/>
                </a:lnTo>
                <a:lnTo>
                  <a:pt x="6643" y="3492"/>
                </a:lnTo>
                <a:lnTo>
                  <a:pt x="6738" y="3340"/>
                </a:lnTo>
                <a:lnTo>
                  <a:pt x="6822" y="3181"/>
                </a:lnTo>
                <a:lnTo>
                  <a:pt x="6893" y="3014"/>
                </a:lnTo>
                <a:lnTo>
                  <a:pt x="6951" y="2841"/>
                </a:lnTo>
                <a:lnTo>
                  <a:pt x="6976" y="2751"/>
                </a:lnTo>
                <a:lnTo>
                  <a:pt x="6976" y="2751"/>
                </a:lnTo>
                <a:lnTo>
                  <a:pt x="6987" y="2696"/>
                </a:lnTo>
                <a:lnTo>
                  <a:pt x="7006" y="2584"/>
                </a:lnTo>
                <a:lnTo>
                  <a:pt x="7020" y="2472"/>
                </a:lnTo>
                <a:lnTo>
                  <a:pt x="7028" y="2360"/>
                </a:lnTo>
                <a:lnTo>
                  <a:pt x="7031" y="2249"/>
                </a:lnTo>
                <a:lnTo>
                  <a:pt x="7027" y="2138"/>
                </a:lnTo>
                <a:lnTo>
                  <a:pt x="7019" y="2029"/>
                </a:lnTo>
                <a:lnTo>
                  <a:pt x="7006" y="1920"/>
                </a:lnTo>
                <a:lnTo>
                  <a:pt x="6987" y="1814"/>
                </a:lnTo>
                <a:lnTo>
                  <a:pt x="6963" y="1707"/>
                </a:lnTo>
                <a:lnTo>
                  <a:pt x="6935" y="1604"/>
                </a:lnTo>
                <a:lnTo>
                  <a:pt x="6902" y="1500"/>
                </a:lnTo>
                <a:lnTo>
                  <a:pt x="6864" y="1400"/>
                </a:lnTo>
                <a:lnTo>
                  <a:pt x="6821" y="1301"/>
                </a:lnTo>
                <a:lnTo>
                  <a:pt x="6773" y="1205"/>
                </a:lnTo>
                <a:lnTo>
                  <a:pt x="6722" y="1111"/>
                </a:lnTo>
                <a:lnTo>
                  <a:pt x="6666" y="1020"/>
                </a:lnTo>
                <a:lnTo>
                  <a:pt x="6605" y="931"/>
                </a:lnTo>
                <a:lnTo>
                  <a:pt x="6541" y="845"/>
                </a:lnTo>
                <a:lnTo>
                  <a:pt x="6473" y="763"/>
                </a:lnTo>
                <a:lnTo>
                  <a:pt x="6400" y="684"/>
                </a:lnTo>
                <a:lnTo>
                  <a:pt x="6324" y="608"/>
                </a:lnTo>
                <a:lnTo>
                  <a:pt x="6244" y="536"/>
                </a:lnTo>
                <a:lnTo>
                  <a:pt x="6160" y="467"/>
                </a:lnTo>
                <a:lnTo>
                  <a:pt x="6073" y="403"/>
                </a:lnTo>
                <a:lnTo>
                  <a:pt x="5982" y="343"/>
                </a:lnTo>
                <a:lnTo>
                  <a:pt x="5888" y="287"/>
                </a:lnTo>
                <a:lnTo>
                  <a:pt x="5791" y="235"/>
                </a:lnTo>
                <a:lnTo>
                  <a:pt x="5691" y="189"/>
                </a:lnTo>
                <a:lnTo>
                  <a:pt x="5588" y="147"/>
                </a:lnTo>
                <a:lnTo>
                  <a:pt x="5481" y="110"/>
                </a:lnTo>
                <a:lnTo>
                  <a:pt x="5371" y="78"/>
                </a:lnTo>
                <a:lnTo>
                  <a:pt x="5315" y="64"/>
                </a:lnTo>
                <a:lnTo>
                  <a:pt x="5315" y="64"/>
                </a:lnTo>
                <a:lnTo>
                  <a:pt x="5260" y="52"/>
                </a:lnTo>
                <a:lnTo>
                  <a:pt x="5148" y="29"/>
                </a:lnTo>
                <a:lnTo>
                  <a:pt x="5036" y="14"/>
                </a:lnTo>
                <a:lnTo>
                  <a:pt x="4925" y="4"/>
                </a:lnTo>
                <a:lnTo>
                  <a:pt x="4814" y="0"/>
                </a:lnTo>
                <a:lnTo>
                  <a:pt x="4704" y="1"/>
                </a:lnTo>
                <a:lnTo>
                  <a:pt x="4595" y="8"/>
                </a:lnTo>
                <a:lnTo>
                  <a:pt x="4486" y="21"/>
                </a:lnTo>
                <a:lnTo>
                  <a:pt x="4380" y="38"/>
                </a:lnTo>
                <a:lnTo>
                  <a:pt x="4274" y="61"/>
                </a:lnTo>
                <a:lnTo>
                  <a:pt x="4171" y="88"/>
                </a:lnTo>
                <a:lnTo>
                  <a:pt x="4069" y="122"/>
                </a:lnTo>
                <a:lnTo>
                  <a:pt x="3968" y="159"/>
                </a:lnTo>
                <a:lnTo>
                  <a:pt x="3870" y="202"/>
                </a:lnTo>
                <a:lnTo>
                  <a:pt x="3774" y="249"/>
                </a:lnTo>
                <a:lnTo>
                  <a:pt x="3680" y="301"/>
                </a:lnTo>
                <a:lnTo>
                  <a:pt x="3590" y="356"/>
                </a:lnTo>
                <a:lnTo>
                  <a:pt x="3501" y="417"/>
                </a:lnTo>
                <a:lnTo>
                  <a:pt x="3416" y="482"/>
                </a:lnTo>
                <a:lnTo>
                  <a:pt x="3333" y="551"/>
                </a:lnTo>
                <a:lnTo>
                  <a:pt x="3254" y="623"/>
                </a:lnTo>
                <a:lnTo>
                  <a:pt x="3179" y="699"/>
                </a:lnTo>
                <a:lnTo>
                  <a:pt x="3107" y="780"/>
                </a:lnTo>
                <a:lnTo>
                  <a:pt x="3038" y="864"/>
                </a:lnTo>
                <a:lnTo>
                  <a:pt x="2974" y="952"/>
                </a:lnTo>
                <a:lnTo>
                  <a:pt x="2914" y="1042"/>
                </a:lnTo>
                <a:lnTo>
                  <a:pt x="2857" y="1136"/>
                </a:lnTo>
                <a:lnTo>
                  <a:pt x="2805" y="1234"/>
                </a:lnTo>
                <a:lnTo>
                  <a:pt x="2757" y="1335"/>
                </a:lnTo>
                <a:lnTo>
                  <a:pt x="2714" y="1439"/>
                </a:lnTo>
                <a:lnTo>
                  <a:pt x="2676" y="1546"/>
                </a:lnTo>
                <a:lnTo>
                  <a:pt x="2643" y="1654"/>
                </a:lnTo>
                <a:lnTo>
                  <a:pt x="2630" y="1710"/>
                </a:lnTo>
                <a:lnTo>
                  <a:pt x="2630" y="1710"/>
                </a:lnTo>
                <a:close/>
              </a:path>
            </a:pathLst>
          </a:custGeom>
          <a:solidFill>
            <a:srgbClr val="3C3334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3" name="CustomShape 54"/>
          <p:cNvSpPr/>
          <p:nvPr/>
        </p:nvSpPr>
        <p:spPr>
          <a:xfrm>
            <a:off x="7723541" y="7793095"/>
            <a:ext cx="472427" cy="450961"/>
          </a:xfrm>
          <a:custGeom>
            <a:avLst/>
            <a:gdLst/>
            <a:ahLst/>
            <a:cxnLst/>
            <a:rect l="l" t="t" r="r" b="b"/>
            <a:pathLst>
              <a:path w="3080" h="3080">
                <a:moveTo>
                  <a:pt x="1321" y="2799"/>
                </a:moveTo>
                <a:lnTo>
                  <a:pt x="1364" y="3080"/>
                </a:lnTo>
                <a:lnTo>
                  <a:pt x="1786" y="3066"/>
                </a:lnTo>
                <a:lnTo>
                  <a:pt x="1814" y="2770"/>
                </a:lnTo>
                <a:lnTo>
                  <a:pt x="1876" y="2754"/>
                </a:lnTo>
                <a:lnTo>
                  <a:pt x="1998" y="2712"/>
                </a:lnTo>
                <a:lnTo>
                  <a:pt x="2110" y="2663"/>
                </a:lnTo>
                <a:lnTo>
                  <a:pt x="2215" y="2605"/>
                </a:lnTo>
                <a:lnTo>
                  <a:pt x="2263" y="2574"/>
                </a:lnTo>
                <a:lnTo>
                  <a:pt x="2503" y="2743"/>
                </a:lnTo>
                <a:lnTo>
                  <a:pt x="2798" y="2433"/>
                </a:lnTo>
                <a:lnTo>
                  <a:pt x="2616" y="2222"/>
                </a:lnTo>
                <a:lnTo>
                  <a:pt x="2646" y="2169"/>
                </a:lnTo>
                <a:lnTo>
                  <a:pt x="2703" y="2058"/>
                </a:lnTo>
                <a:lnTo>
                  <a:pt x="2751" y="1942"/>
                </a:lnTo>
                <a:lnTo>
                  <a:pt x="2787" y="1821"/>
                </a:lnTo>
                <a:lnTo>
                  <a:pt x="2798" y="1757"/>
                </a:lnTo>
                <a:lnTo>
                  <a:pt x="3080" y="1715"/>
                </a:lnTo>
                <a:lnTo>
                  <a:pt x="3065" y="1293"/>
                </a:lnTo>
                <a:lnTo>
                  <a:pt x="2784" y="1266"/>
                </a:lnTo>
                <a:lnTo>
                  <a:pt x="2768" y="1202"/>
                </a:lnTo>
                <a:lnTo>
                  <a:pt x="2725" y="1081"/>
                </a:lnTo>
                <a:lnTo>
                  <a:pt x="2676" y="965"/>
                </a:lnTo>
                <a:lnTo>
                  <a:pt x="2619" y="854"/>
                </a:lnTo>
                <a:lnTo>
                  <a:pt x="2587" y="801"/>
                </a:lnTo>
                <a:lnTo>
                  <a:pt x="2756" y="562"/>
                </a:lnTo>
                <a:lnTo>
                  <a:pt x="2447" y="280"/>
                </a:lnTo>
                <a:lnTo>
                  <a:pt x="2221" y="464"/>
                </a:lnTo>
                <a:lnTo>
                  <a:pt x="2168" y="432"/>
                </a:lnTo>
                <a:lnTo>
                  <a:pt x="2058" y="375"/>
                </a:lnTo>
                <a:lnTo>
                  <a:pt x="1942" y="328"/>
                </a:lnTo>
                <a:lnTo>
                  <a:pt x="1820" y="293"/>
                </a:lnTo>
                <a:lnTo>
                  <a:pt x="1757" y="280"/>
                </a:lnTo>
                <a:lnTo>
                  <a:pt x="1715" y="0"/>
                </a:lnTo>
                <a:lnTo>
                  <a:pt x="1293" y="13"/>
                </a:lnTo>
                <a:lnTo>
                  <a:pt x="1265" y="309"/>
                </a:lnTo>
                <a:lnTo>
                  <a:pt x="1202" y="326"/>
                </a:lnTo>
                <a:lnTo>
                  <a:pt x="1082" y="367"/>
                </a:lnTo>
                <a:lnTo>
                  <a:pt x="968" y="417"/>
                </a:lnTo>
                <a:lnTo>
                  <a:pt x="864" y="474"/>
                </a:lnTo>
                <a:lnTo>
                  <a:pt x="815" y="506"/>
                </a:lnTo>
                <a:lnTo>
                  <a:pt x="576" y="337"/>
                </a:lnTo>
                <a:lnTo>
                  <a:pt x="280" y="646"/>
                </a:lnTo>
                <a:lnTo>
                  <a:pt x="464" y="871"/>
                </a:lnTo>
                <a:lnTo>
                  <a:pt x="432" y="925"/>
                </a:lnTo>
                <a:lnTo>
                  <a:pt x="375" y="1036"/>
                </a:lnTo>
                <a:lnTo>
                  <a:pt x="328" y="1152"/>
                </a:lnTo>
                <a:lnTo>
                  <a:pt x="293" y="1273"/>
                </a:lnTo>
                <a:lnTo>
                  <a:pt x="280" y="1335"/>
                </a:lnTo>
                <a:lnTo>
                  <a:pt x="0" y="1378"/>
                </a:lnTo>
                <a:lnTo>
                  <a:pt x="13" y="1800"/>
                </a:lnTo>
                <a:lnTo>
                  <a:pt x="295" y="1828"/>
                </a:lnTo>
                <a:lnTo>
                  <a:pt x="311" y="1891"/>
                </a:lnTo>
                <a:lnTo>
                  <a:pt x="353" y="2012"/>
                </a:lnTo>
                <a:lnTo>
                  <a:pt x="403" y="2125"/>
                </a:lnTo>
                <a:lnTo>
                  <a:pt x="461" y="2230"/>
                </a:lnTo>
                <a:lnTo>
                  <a:pt x="491" y="2279"/>
                </a:lnTo>
                <a:lnTo>
                  <a:pt x="322" y="2517"/>
                </a:lnTo>
                <a:lnTo>
                  <a:pt x="633" y="2812"/>
                </a:lnTo>
                <a:lnTo>
                  <a:pt x="857" y="2630"/>
                </a:lnTo>
                <a:lnTo>
                  <a:pt x="910" y="2660"/>
                </a:lnTo>
                <a:lnTo>
                  <a:pt x="1021" y="2713"/>
                </a:lnTo>
                <a:lnTo>
                  <a:pt x="1137" y="2755"/>
                </a:lnTo>
                <a:lnTo>
                  <a:pt x="1258" y="2787"/>
                </a:lnTo>
                <a:lnTo>
                  <a:pt x="1321" y="2799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4" name="CustomShape 55"/>
          <p:cNvSpPr/>
          <p:nvPr/>
        </p:nvSpPr>
        <p:spPr>
          <a:xfrm>
            <a:off x="7865387" y="7928326"/>
            <a:ext cx="189327" cy="180498"/>
          </a:xfrm>
          <a:custGeom>
            <a:avLst/>
            <a:gdLst/>
            <a:ahLst/>
            <a:cxnLst/>
            <a:rect l="l" t="t" r="r" b="b"/>
            <a:pathLst>
              <a:path w="1237" h="1237">
                <a:moveTo>
                  <a:pt x="1202" y="414"/>
                </a:moveTo>
                <a:lnTo>
                  <a:pt x="1192" y="385"/>
                </a:lnTo>
                <a:lnTo>
                  <a:pt x="1164" y="328"/>
                </a:lnTo>
                <a:lnTo>
                  <a:pt x="1134" y="275"/>
                </a:lnTo>
                <a:lnTo>
                  <a:pt x="1097" y="225"/>
                </a:lnTo>
                <a:lnTo>
                  <a:pt x="1057" y="181"/>
                </a:lnTo>
                <a:lnTo>
                  <a:pt x="1012" y="141"/>
                </a:lnTo>
                <a:lnTo>
                  <a:pt x="965" y="105"/>
                </a:lnTo>
                <a:lnTo>
                  <a:pt x="914" y="75"/>
                </a:lnTo>
                <a:lnTo>
                  <a:pt x="860" y="49"/>
                </a:lnTo>
                <a:lnTo>
                  <a:pt x="804" y="28"/>
                </a:lnTo>
                <a:lnTo>
                  <a:pt x="747" y="13"/>
                </a:lnTo>
                <a:lnTo>
                  <a:pt x="688" y="4"/>
                </a:lnTo>
                <a:lnTo>
                  <a:pt x="628" y="0"/>
                </a:lnTo>
                <a:lnTo>
                  <a:pt x="567" y="2"/>
                </a:lnTo>
                <a:lnTo>
                  <a:pt x="506" y="10"/>
                </a:lnTo>
                <a:lnTo>
                  <a:pt x="445" y="25"/>
                </a:lnTo>
                <a:lnTo>
                  <a:pt x="414" y="35"/>
                </a:lnTo>
                <a:lnTo>
                  <a:pt x="385" y="46"/>
                </a:lnTo>
                <a:lnTo>
                  <a:pt x="328" y="72"/>
                </a:lnTo>
                <a:lnTo>
                  <a:pt x="275" y="104"/>
                </a:lnTo>
                <a:lnTo>
                  <a:pt x="225" y="140"/>
                </a:lnTo>
                <a:lnTo>
                  <a:pt x="181" y="180"/>
                </a:lnTo>
                <a:lnTo>
                  <a:pt x="141" y="224"/>
                </a:lnTo>
                <a:lnTo>
                  <a:pt x="105" y="272"/>
                </a:lnTo>
                <a:lnTo>
                  <a:pt x="74" y="324"/>
                </a:lnTo>
                <a:lnTo>
                  <a:pt x="49" y="376"/>
                </a:lnTo>
                <a:lnTo>
                  <a:pt x="28" y="432"/>
                </a:lnTo>
                <a:lnTo>
                  <a:pt x="13" y="490"/>
                </a:lnTo>
                <a:lnTo>
                  <a:pt x="4" y="549"/>
                </a:lnTo>
                <a:lnTo>
                  <a:pt x="0" y="610"/>
                </a:lnTo>
                <a:lnTo>
                  <a:pt x="2" y="670"/>
                </a:lnTo>
                <a:lnTo>
                  <a:pt x="10" y="731"/>
                </a:lnTo>
                <a:lnTo>
                  <a:pt x="25" y="792"/>
                </a:lnTo>
                <a:lnTo>
                  <a:pt x="34" y="823"/>
                </a:lnTo>
                <a:lnTo>
                  <a:pt x="46" y="852"/>
                </a:lnTo>
                <a:lnTo>
                  <a:pt x="72" y="909"/>
                </a:lnTo>
                <a:lnTo>
                  <a:pt x="104" y="963"/>
                </a:lnTo>
                <a:lnTo>
                  <a:pt x="140" y="1011"/>
                </a:lnTo>
                <a:lnTo>
                  <a:pt x="180" y="1056"/>
                </a:lnTo>
                <a:lnTo>
                  <a:pt x="224" y="1097"/>
                </a:lnTo>
                <a:lnTo>
                  <a:pt x="272" y="1132"/>
                </a:lnTo>
                <a:lnTo>
                  <a:pt x="323" y="1162"/>
                </a:lnTo>
                <a:lnTo>
                  <a:pt x="376" y="1189"/>
                </a:lnTo>
                <a:lnTo>
                  <a:pt x="432" y="1209"/>
                </a:lnTo>
                <a:lnTo>
                  <a:pt x="490" y="1225"/>
                </a:lnTo>
                <a:lnTo>
                  <a:pt x="549" y="1234"/>
                </a:lnTo>
                <a:lnTo>
                  <a:pt x="609" y="1237"/>
                </a:lnTo>
                <a:lnTo>
                  <a:pt x="669" y="1235"/>
                </a:lnTo>
                <a:lnTo>
                  <a:pt x="731" y="1227"/>
                </a:lnTo>
                <a:lnTo>
                  <a:pt x="792" y="1212"/>
                </a:lnTo>
                <a:lnTo>
                  <a:pt x="822" y="1202"/>
                </a:lnTo>
                <a:lnTo>
                  <a:pt x="852" y="1192"/>
                </a:lnTo>
                <a:lnTo>
                  <a:pt x="909" y="1164"/>
                </a:lnTo>
                <a:lnTo>
                  <a:pt x="963" y="1134"/>
                </a:lnTo>
                <a:lnTo>
                  <a:pt x="1011" y="1097"/>
                </a:lnTo>
                <a:lnTo>
                  <a:pt x="1055" y="1057"/>
                </a:lnTo>
                <a:lnTo>
                  <a:pt x="1097" y="1013"/>
                </a:lnTo>
                <a:lnTo>
                  <a:pt x="1131" y="965"/>
                </a:lnTo>
                <a:lnTo>
                  <a:pt x="1162" y="914"/>
                </a:lnTo>
                <a:lnTo>
                  <a:pt x="1188" y="861"/>
                </a:lnTo>
                <a:lnTo>
                  <a:pt x="1208" y="805"/>
                </a:lnTo>
                <a:lnTo>
                  <a:pt x="1224" y="748"/>
                </a:lnTo>
                <a:lnTo>
                  <a:pt x="1234" y="689"/>
                </a:lnTo>
                <a:lnTo>
                  <a:pt x="1237" y="629"/>
                </a:lnTo>
                <a:lnTo>
                  <a:pt x="1235" y="567"/>
                </a:lnTo>
                <a:lnTo>
                  <a:pt x="1226" y="506"/>
                </a:lnTo>
                <a:lnTo>
                  <a:pt x="1212" y="445"/>
                </a:lnTo>
                <a:lnTo>
                  <a:pt x="1202" y="414"/>
                </a:lnTo>
                <a:close/>
              </a:path>
            </a:pathLst>
          </a:custGeom>
          <a:solidFill>
            <a:srgbClr val="00B0F0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5" name="CustomShape 56"/>
          <p:cNvSpPr/>
          <p:nvPr/>
        </p:nvSpPr>
        <p:spPr>
          <a:xfrm>
            <a:off x="7842240" y="7907958"/>
            <a:ext cx="232653" cy="221803"/>
          </a:xfrm>
          <a:custGeom>
            <a:avLst/>
            <a:gdLst/>
            <a:ahLst/>
            <a:cxnLst/>
            <a:rect l="l" t="t" r="r" b="b"/>
            <a:pathLst>
              <a:path w="1523" h="1519">
                <a:moveTo>
                  <a:pt x="761" y="281"/>
                </a:moveTo>
                <a:lnTo>
                  <a:pt x="719" y="284"/>
                </a:lnTo>
                <a:lnTo>
                  <a:pt x="640" y="299"/>
                </a:lnTo>
                <a:lnTo>
                  <a:pt x="606" y="310"/>
                </a:lnTo>
                <a:lnTo>
                  <a:pt x="583" y="318"/>
                </a:lnTo>
                <a:lnTo>
                  <a:pt x="539" y="338"/>
                </a:lnTo>
                <a:lnTo>
                  <a:pt x="478" y="375"/>
                </a:lnTo>
                <a:lnTo>
                  <a:pt x="408" y="439"/>
                </a:lnTo>
                <a:lnTo>
                  <a:pt x="353" y="514"/>
                </a:lnTo>
                <a:lnTo>
                  <a:pt x="314" y="596"/>
                </a:lnTo>
                <a:lnTo>
                  <a:pt x="291" y="685"/>
                </a:lnTo>
                <a:lnTo>
                  <a:pt x="285" y="777"/>
                </a:lnTo>
                <a:lnTo>
                  <a:pt x="297" y="869"/>
                </a:lnTo>
                <a:lnTo>
                  <a:pt x="311" y="914"/>
                </a:lnTo>
                <a:lnTo>
                  <a:pt x="326" y="950"/>
                </a:lnTo>
                <a:lnTo>
                  <a:pt x="362" y="1018"/>
                </a:lnTo>
                <a:lnTo>
                  <a:pt x="407" y="1077"/>
                </a:lnTo>
                <a:lnTo>
                  <a:pt x="460" y="1129"/>
                </a:lnTo>
                <a:lnTo>
                  <a:pt x="519" y="1171"/>
                </a:lnTo>
                <a:lnTo>
                  <a:pt x="584" y="1204"/>
                </a:lnTo>
                <a:lnTo>
                  <a:pt x="653" y="1226"/>
                </a:lnTo>
                <a:lnTo>
                  <a:pt x="724" y="1237"/>
                </a:lnTo>
                <a:lnTo>
                  <a:pt x="761" y="1238"/>
                </a:lnTo>
                <a:lnTo>
                  <a:pt x="804" y="1236"/>
                </a:lnTo>
                <a:lnTo>
                  <a:pt x="883" y="1220"/>
                </a:lnTo>
                <a:lnTo>
                  <a:pt x="916" y="1210"/>
                </a:lnTo>
                <a:lnTo>
                  <a:pt x="940" y="1201"/>
                </a:lnTo>
                <a:lnTo>
                  <a:pt x="984" y="1181"/>
                </a:lnTo>
                <a:lnTo>
                  <a:pt x="1045" y="1143"/>
                </a:lnTo>
                <a:lnTo>
                  <a:pt x="1115" y="1081"/>
                </a:lnTo>
                <a:lnTo>
                  <a:pt x="1170" y="1006"/>
                </a:lnTo>
                <a:lnTo>
                  <a:pt x="1209" y="923"/>
                </a:lnTo>
                <a:lnTo>
                  <a:pt x="1232" y="834"/>
                </a:lnTo>
                <a:lnTo>
                  <a:pt x="1238" y="742"/>
                </a:lnTo>
                <a:lnTo>
                  <a:pt x="1226" y="650"/>
                </a:lnTo>
                <a:lnTo>
                  <a:pt x="1212" y="605"/>
                </a:lnTo>
                <a:lnTo>
                  <a:pt x="1197" y="568"/>
                </a:lnTo>
                <a:lnTo>
                  <a:pt x="1162" y="502"/>
                </a:lnTo>
                <a:lnTo>
                  <a:pt x="1119" y="443"/>
                </a:lnTo>
                <a:lnTo>
                  <a:pt x="1067" y="391"/>
                </a:lnTo>
                <a:lnTo>
                  <a:pt x="1009" y="349"/>
                </a:lnTo>
                <a:lnTo>
                  <a:pt x="945" y="316"/>
                </a:lnTo>
                <a:lnTo>
                  <a:pt x="875" y="294"/>
                </a:lnTo>
                <a:lnTo>
                  <a:pt x="800" y="282"/>
                </a:lnTo>
                <a:lnTo>
                  <a:pt x="761" y="281"/>
                </a:lnTo>
                <a:close/>
                <a:moveTo>
                  <a:pt x="761" y="1519"/>
                </a:moveTo>
                <a:lnTo>
                  <a:pt x="761" y="1519"/>
                </a:lnTo>
                <a:lnTo>
                  <a:pt x="701" y="1518"/>
                </a:lnTo>
                <a:lnTo>
                  <a:pt x="584" y="1500"/>
                </a:lnTo>
                <a:lnTo>
                  <a:pt x="474" y="1465"/>
                </a:lnTo>
                <a:lnTo>
                  <a:pt x="371" y="1413"/>
                </a:lnTo>
                <a:lnTo>
                  <a:pt x="277" y="1348"/>
                </a:lnTo>
                <a:lnTo>
                  <a:pt x="195" y="1268"/>
                </a:lnTo>
                <a:lnTo>
                  <a:pt x="124" y="1175"/>
                </a:lnTo>
                <a:lnTo>
                  <a:pt x="66" y="1071"/>
                </a:lnTo>
                <a:lnTo>
                  <a:pt x="44" y="1013"/>
                </a:lnTo>
                <a:lnTo>
                  <a:pt x="31" y="976"/>
                </a:lnTo>
                <a:lnTo>
                  <a:pt x="13" y="902"/>
                </a:lnTo>
                <a:lnTo>
                  <a:pt x="3" y="827"/>
                </a:lnTo>
                <a:lnTo>
                  <a:pt x="0" y="752"/>
                </a:lnTo>
                <a:lnTo>
                  <a:pt x="5" y="678"/>
                </a:lnTo>
                <a:lnTo>
                  <a:pt x="17" y="605"/>
                </a:lnTo>
                <a:lnTo>
                  <a:pt x="36" y="535"/>
                </a:lnTo>
                <a:lnTo>
                  <a:pt x="60" y="466"/>
                </a:lnTo>
                <a:lnTo>
                  <a:pt x="92" y="400"/>
                </a:lnTo>
                <a:lnTo>
                  <a:pt x="130" y="337"/>
                </a:lnTo>
                <a:lnTo>
                  <a:pt x="174" y="278"/>
                </a:lnTo>
                <a:lnTo>
                  <a:pt x="222" y="223"/>
                </a:lnTo>
                <a:lnTo>
                  <a:pt x="277" y="173"/>
                </a:lnTo>
                <a:lnTo>
                  <a:pt x="337" y="128"/>
                </a:lnTo>
                <a:lnTo>
                  <a:pt x="403" y="89"/>
                </a:lnTo>
                <a:lnTo>
                  <a:pt x="471" y="56"/>
                </a:lnTo>
                <a:lnTo>
                  <a:pt x="508" y="42"/>
                </a:lnTo>
                <a:lnTo>
                  <a:pt x="540" y="32"/>
                </a:lnTo>
                <a:lnTo>
                  <a:pt x="603" y="17"/>
                </a:lnTo>
                <a:lnTo>
                  <a:pt x="666" y="6"/>
                </a:lnTo>
                <a:lnTo>
                  <a:pt x="730" y="1"/>
                </a:lnTo>
                <a:lnTo>
                  <a:pt x="761" y="0"/>
                </a:lnTo>
                <a:lnTo>
                  <a:pt x="821" y="2"/>
                </a:lnTo>
                <a:lnTo>
                  <a:pt x="939" y="20"/>
                </a:lnTo>
                <a:lnTo>
                  <a:pt x="1048" y="55"/>
                </a:lnTo>
                <a:lnTo>
                  <a:pt x="1152" y="105"/>
                </a:lnTo>
                <a:lnTo>
                  <a:pt x="1246" y="172"/>
                </a:lnTo>
                <a:lnTo>
                  <a:pt x="1328" y="252"/>
                </a:lnTo>
                <a:lnTo>
                  <a:pt x="1398" y="345"/>
                </a:lnTo>
                <a:lnTo>
                  <a:pt x="1457" y="449"/>
                </a:lnTo>
                <a:lnTo>
                  <a:pt x="1479" y="506"/>
                </a:lnTo>
                <a:lnTo>
                  <a:pt x="1491" y="543"/>
                </a:lnTo>
                <a:lnTo>
                  <a:pt x="1509" y="618"/>
                </a:lnTo>
                <a:lnTo>
                  <a:pt x="1520" y="693"/>
                </a:lnTo>
                <a:lnTo>
                  <a:pt x="1523" y="768"/>
                </a:lnTo>
                <a:lnTo>
                  <a:pt x="1518" y="842"/>
                </a:lnTo>
                <a:lnTo>
                  <a:pt x="1506" y="914"/>
                </a:lnTo>
                <a:lnTo>
                  <a:pt x="1487" y="985"/>
                </a:lnTo>
                <a:lnTo>
                  <a:pt x="1463" y="1054"/>
                </a:lnTo>
                <a:lnTo>
                  <a:pt x="1431" y="1119"/>
                </a:lnTo>
                <a:lnTo>
                  <a:pt x="1393" y="1182"/>
                </a:lnTo>
                <a:lnTo>
                  <a:pt x="1349" y="1241"/>
                </a:lnTo>
                <a:lnTo>
                  <a:pt x="1300" y="1296"/>
                </a:lnTo>
                <a:lnTo>
                  <a:pt x="1246" y="1346"/>
                </a:lnTo>
                <a:lnTo>
                  <a:pt x="1185" y="1391"/>
                </a:lnTo>
                <a:lnTo>
                  <a:pt x="1120" y="1430"/>
                </a:lnTo>
                <a:lnTo>
                  <a:pt x="1051" y="1463"/>
                </a:lnTo>
                <a:lnTo>
                  <a:pt x="1015" y="1477"/>
                </a:lnTo>
                <a:lnTo>
                  <a:pt x="983" y="1487"/>
                </a:lnTo>
                <a:lnTo>
                  <a:pt x="920" y="1503"/>
                </a:lnTo>
                <a:lnTo>
                  <a:pt x="856" y="1514"/>
                </a:lnTo>
                <a:lnTo>
                  <a:pt x="793" y="1519"/>
                </a:lnTo>
                <a:lnTo>
                  <a:pt x="761" y="151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6" name="CustomShape 57"/>
          <p:cNvSpPr/>
          <p:nvPr/>
        </p:nvSpPr>
        <p:spPr>
          <a:xfrm>
            <a:off x="6747824" y="4279900"/>
            <a:ext cx="2292697" cy="21857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7" name="CustomShape 58"/>
          <p:cNvSpPr/>
          <p:nvPr/>
        </p:nvSpPr>
        <p:spPr>
          <a:xfrm>
            <a:off x="8185879" y="5597702"/>
            <a:ext cx="247490" cy="231421"/>
          </a:xfrm>
          <a:custGeom>
            <a:avLst/>
            <a:gdLst/>
            <a:ahLst/>
            <a:cxnLst/>
            <a:rect l="l" t="t" r="r" b="b"/>
            <a:pathLst>
              <a:path w="2012" h="1973">
                <a:moveTo>
                  <a:pt x="2012" y="1973"/>
                </a:moveTo>
                <a:lnTo>
                  <a:pt x="662" y="1973"/>
                </a:lnTo>
                <a:lnTo>
                  <a:pt x="628" y="1973"/>
                </a:lnTo>
                <a:lnTo>
                  <a:pt x="561" y="1966"/>
                </a:lnTo>
                <a:lnTo>
                  <a:pt x="497" y="1952"/>
                </a:lnTo>
                <a:lnTo>
                  <a:pt x="435" y="1933"/>
                </a:lnTo>
                <a:lnTo>
                  <a:pt x="376" y="1908"/>
                </a:lnTo>
                <a:lnTo>
                  <a:pt x="319" y="1877"/>
                </a:lnTo>
                <a:lnTo>
                  <a:pt x="266" y="1841"/>
                </a:lnTo>
                <a:lnTo>
                  <a:pt x="218" y="1801"/>
                </a:lnTo>
                <a:lnTo>
                  <a:pt x="172" y="1756"/>
                </a:lnTo>
                <a:lnTo>
                  <a:pt x="132" y="1707"/>
                </a:lnTo>
                <a:lnTo>
                  <a:pt x="96" y="1654"/>
                </a:lnTo>
                <a:lnTo>
                  <a:pt x="66" y="1598"/>
                </a:lnTo>
                <a:lnTo>
                  <a:pt x="41" y="1538"/>
                </a:lnTo>
                <a:lnTo>
                  <a:pt x="21" y="1476"/>
                </a:lnTo>
                <a:lnTo>
                  <a:pt x="8" y="1411"/>
                </a:lnTo>
                <a:lnTo>
                  <a:pt x="1" y="1345"/>
                </a:lnTo>
                <a:lnTo>
                  <a:pt x="0" y="1311"/>
                </a:lnTo>
                <a:lnTo>
                  <a:pt x="0" y="0"/>
                </a:lnTo>
                <a:lnTo>
                  <a:pt x="271" y="0"/>
                </a:lnTo>
                <a:lnTo>
                  <a:pt x="271" y="1311"/>
                </a:lnTo>
                <a:lnTo>
                  <a:pt x="272" y="1351"/>
                </a:lnTo>
                <a:lnTo>
                  <a:pt x="288" y="1427"/>
                </a:lnTo>
                <a:lnTo>
                  <a:pt x="317" y="1498"/>
                </a:lnTo>
                <a:lnTo>
                  <a:pt x="360" y="1560"/>
                </a:lnTo>
                <a:lnTo>
                  <a:pt x="412" y="1614"/>
                </a:lnTo>
                <a:lnTo>
                  <a:pt x="475" y="1655"/>
                </a:lnTo>
                <a:lnTo>
                  <a:pt x="546" y="1686"/>
                </a:lnTo>
                <a:lnTo>
                  <a:pt x="622" y="1701"/>
                </a:lnTo>
                <a:lnTo>
                  <a:pt x="662" y="1703"/>
                </a:lnTo>
                <a:lnTo>
                  <a:pt x="2012" y="1703"/>
                </a:lnTo>
                <a:lnTo>
                  <a:pt x="2012" y="19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8" name="CustomShape 59"/>
          <p:cNvSpPr/>
          <p:nvPr/>
        </p:nvSpPr>
        <p:spPr>
          <a:xfrm>
            <a:off x="8393604" y="5774805"/>
            <a:ext cx="78936" cy="75255"/>
          </a:xfrm>
          <a:custGeom>
            <a:avLst/>
            <a:gdLst/>
            <a:ahLst/>
            <a:cxnLst/>
            <a:rect l="l" t="t" r="r" b="b"/>
            <a:pathLst>
              <a:path w="648" h="648">
                <a:moveTo>
                  <a:pt x="324" y="0"/>
                </a:moveTo>
                <a:lnTo>
                  <a:pt x="358" y="1"/>
                </a:lnTo>
                <a:lnTo>
                  <a:pt x="420" y="14"/>
                </a:lnTo>
                <a:lnTo>
                  <a:pt x="479" y="38"/>
                </a:lnTo>
                <a:lnTo>
                  <a:pt x="531" y="73"/>
                </a:lnTo>
                <a:lnTo>
                  <a:pt x="574" y="117"/>
                </a:lnTo>
                <a:lnTo>
                  <a:pt x="610" y="169"/>
                </a:lnTo>
                <a:lnTo>
                  <a:pt x="634" y="228"/>
                </a:lnTo>
                <a:lnTo>
                  <a:pt x="647" y="290"/>
                </a:lnTo>
                <a:lnTo>
                  <a:pt x="648" y="324"/>
                </a:lnTo>
                <a:lnTo>
                  <a:pt x="647" y="357"/>
                </a:lnTo>
                <a:lnTo>
                  <a:pt x="634" y="420"/>
                </a:lnTo>
                <a:lnTo>
                  <a:pt x="610" y="479"/>
                </a:lnTo>
                <a:lnTo>
                  <a:pt x="574" y="531"/>
                </a:lnTo>
                <a:lnTo>
                  <a:pt x="531" y="574"/>
                </a:lnTo>
                <a:lnTo>
                  <a:pt x="479" y="610"/>
                </a:lnTo>
                <a:lnTo>
                  <a:pt x="420" y="634"/>
                </a:lnTo>
                <a:lnTo>
                  <a:pt x="358" y="647"/>
                </a:lnTo>
                <a:lnTo>
                  <a:pt x="324" y="648"/>
                </a:lnTo>
                <a:lnTo>
                  <a:pt x="291" y="647"/>
                </a:lnTo>
                <a:lnTo>
                  <a:pt x="228" y="634"/>
                </a:lnTo>
                <a:lnTo>
                  <a:pt x="169" y="610"/>
                </a:lnTo>
                <a:lnTo>
                  <a:pt x="118" y="574"/>
                </a:lnTo>
                <a:lnTo>
                  <a:pt x="74" y="531"/>
                </a:lnTo>
                <a:lnTo>
                  <a:pt x="39" y="479"/>
                </a:lnTo>
                <a:lnTo>
                  <a:pt x="14" y="420"/>
                </a:lnTo>
                <a:lnTo>
                  <a:pt x="1" y="357"/>
                </a:lnTo>
                <a:lnTo>
                  <a:pt x="0" y="324"/>
                </a:lnTo>
                <a:lnTo>
                  <a:pt x="1" y="290"/>
                </a:lnTo>
                <a:lnTo>
                  <a:pt x="14" y="228"/>
                </a:lnTo>
                <a:lnTo>
                  <a:pt x="39" y="169"/>
                </a:lnTo>
                <a:lnTo>
                  <a:pt x="74" y="117"/>
                </a:lnTo>
                <a:lnTo>
                  <a:pt x="118" y="73"/>
                </a:lnTo>
                <a:lnTo>
                  <a:pt x="169" y="38"/>
                </a:lnTo>
                <a:lnTo>
                  <a:pt x="228" y="14"/>
                </a:lnTo>
                <a:lnTo>
                  <a:pt x="291" y="1"/>
                </a:lnTo>
                <a:lnTo>
                  <a:pt x="3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89" name="CustomShape 60"/>
          <p:cNvSpPr/>
          <p:nvPr/>
        </p:nvSpPr>
        <p:spPr>
          <a:xfrm>
            <a:off x="8376986" y="5758962"/>
            <a:ext cx="112765" cy="107506"/>
          </a:xfrm>
          <a:custGeom>
            <a:avLst/>
            <a:gdLst/>
            <a:ahLst/>
            <a:cxnLst/>
            <a:rect l="l" t="t" r="r" b="b"/>
            <a:pathLst>
              <a:path w="917" h="918">
                <a:moveTo>
                  <a:pt x="458" y="269"/>
                </a:moveTo>
                <a:lnTo>
                  <a:pt x="438" y="270"/>
                </a:lnTo>
                <a:lnTo>
                  <a:pt x="401" y="277"/>
                </a:lnTo>
                <a:lnTo>
                  <a:pt x="366" y="292"/>
                </a:lnTo>
                <a:lnTo>
                  <a:pt x="337" y="312"/>
                </a:lnTo>
                <a:lnTo>
                  <a:pt x="311" y="337"/>
                </a:lnTo>
                <a:lnTo>
                  <a:pt x="291" y="367"/>
                </a:lnTo>
                <a:lnTo>
                  <a:pt x="277" y="401"/>
                </a:lnTo>
                <a:lnTo>
                  <a:pt x="270" y="439"/>
                </a:lnTo>
                <a:lnTo>
                  <a:pt x="269" y="459"/>
                </a:lnTo>
                <a:lnTo>
                  <a:pt x="270" y="479"/>
                </a:lnTo>
                <a:lnTo>
                  <a:pt x="277" y="517"/>
                </a:lnTo>
                <a:lnTo>
                  <a:pt x="291" y="551"/>
                </a:lnTo>
                <a:lnTo>
                  <a:pt x="311" y="580"/>
                </a:lnTo>
                <a:lnTo>
                  <a:pt x="337" y="606"/>
                </a:lnTo>
                <a:lnTo>
                  <a:pt x="366" y="626"/>
                </a:lnTo>
                <a:lnTo>
                  <a:pt x="401" y="640"/>
                </a:lnTo>
                <a:lnTo>
                  <a:pt x="438" y="647"/>
                </a:lnTo>
                <a:lnTo>
                  <a:pt x="458" y="648"/>
                </a:lnTo>
                <a:lnTo>
                  <a:pt x="479" y="647"/>
                </a:lnTo>
                <a:lnTo>
                  <a:pt x="516" y="640"/>
                </a:lnTo>
                <a:lnTo>
                  <a:pt x="550" y="626"/>
                </a:lnTo>
                <a:lnTo>
                  <a:pt x="580" y="606"/>
                </a:lnTo>
                <a:lnTo>
                  <a:pt x="605" y="580"/>
                </a:lnTo>
                <a:lnTo>
                  <a:pt x="625" y="551"/>
                </a:lnTo>
                <a:lnTo>
                  <a:pt x="640" y="517"/>
                </a:lnTo>
                <a:lnTo>
                  <a:pt x="647" y="479"/>
                </a:lnTo>
                <a:lnTo>
                  <a:pt x="648" y="459"/>
                </a:lnTo>
                <a:lnTo>
                  <a:pt x="647" y="439"/>
                </a:lnTo>
                <a:lnTo>
                  <a:pt x="640" y="401"/>
                </a:lnTo>
                <a:lnTo>
                  <a:pt x="625" y="367"/>
                </a:lnTo>
                <a:lnTo>
                  <a:pt x="605" y="337"/>
                </a:lnTo>
                <a:lnTo>
                  <a:pt x="580" y="312"/>
                </a:lnTo>
                <a:lnTo>
                  <a:pt x="550" y="292"/>
                </a:lnTo>
                <a:lnTo>
                  <a:pt x="516" y="277"/>
                </a:lnTo>
                <a:lnTo>
                  <a:pt x="479" y="270"/>
                </a:lnTo>
                <a:lnTo>
                  <a:pt x="458" y="269"/>
                </a:lnTo>
                <a:close/>
                <a:moveTo>
                  <a:pt x="458" y="918"/>
                </a:moveTo>
                <a:lnTo>
                  <a:pt x="411" y="917"/>
                </a:lnTo>
                <a:lnTo>
                  <a:pt x="321" y="899"/>
                </a:lnTo>
                <a:lnTo>
                  <a:pt x="238" y="864"/>
                </a:lnTo>
                <a:lnTo>
                  <a:pt x="165" y="815"/>
                </a:lnTo>
                <a:lnTo>
                  <a:pt x="103" y="753"/>
                </a:lnTo>
                <a:lnTo>
                  <a:pt x="53" y="680"/>
                </a:lnTo>
                <a:lnTo>
                  <a:pt x="19" y="597"/>
                </a:lnTo>
                <a:lnTo>
                  <a:pt x="1" y="506"/>
                </a:lnTo>
                <a:lnTo>
                  <a:pt x="0" y="459"/>
                </a:lnTo>
                <a:lnTo>
                  <a:pt x="1" y="411"/>
                </a:lnTo>
                <a:lnTo>
                  <a:pt x="19" y="321"/>
                </a:lnTo>
                <a:lnTo>
                  <a:pt x="53" y="238"/>
                </a:lnTo>
                <a:lnTo>
                  <a:pt x="103" y="165"/>
                </a:lnTo>
                <a:lnTo>
                  <a:pt x="165" y="103"/>
                </a:lnTo>
                <a:lnTo>
                  <a:pt x="238" y="53"/>
                </a:lnTo>
                <a:lnTo>
                  <a:pt x="321" y="19"/>
                </a:lnTo>
                <a:lnTo>
                  <a:pt x="411" y="1"/>
                </a:lnTo>
                <a:lnTo>
                  <a:pt x="458" y="0"/>
                </a:lnTo>
                <a:lnTo>
                  <a:pt x="506" y="1"/>
                </a:lnTo>
                <a:lnTo>
                  <a:pt x="596" y="19"/>
                </a:lnTo>
                <a:lnTo>
                  <a:pt x="679" y="53"/>
                </a:lnTo>
                <a:lnTo>
                  <a:pt x="752" y="103"/>
                </a:lnTo>
                <a:lnTo>
                  <a:pt x="814" y="165"/>
                </a:lnTo>
                <a:lnTo>
                  <a:pt x="863" y="238"/>
                </a:lnTo>
                <a:lnTo>
                  <a:pt x="898" y="321"/>
                </a:lnTo>
                <a:lnTo>
                  <a:pt x="916" y="411"/>
                </a:lnTo>
                <a:lnTo>
                  <a:pt x="917" y="459"/>
                </a:lnTo>
                <a:lnTo>
                  <a:pt x="916" y="506"/>
                </a:lnTo>
                <a:lnTo>
                  <a:pt x="898" y="597"/>
                </a:lnTo>
                <a:lnTo>
                  <a:pt x="863" y="680"/>
                </a:lnTo>
                <a:lnTo>
                  <a:pt x="814" y="753"/>
                </a:lnTo>
                <a:lnTo>
                  <a:pt x="752" y="815"/>
                </a:lnTo>
                <a:lnTo>
                  <a:pt x="679" y="864"/>
                </a:lnTo>
                <a:lnTo>
                  <a:pt x="596" y="899"/>
                </a:lnTo>
                <a:lnTo>
                  <a:pt x="506" y="917"/>
                </a:lnTo>
                <a:lnTo>
                  <a:pt x="458" y="918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0" name="CustomShape 61"/>
          <p:cNvSpPr/>
          <p:nvPr/>
        </p:nvSpPr>
        <p:spPr>
          <a:xfrm>
            <a:off x="7931267" y="5597702"/>
            <a:ext cx="32643" cy="15277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1" name="CustomShape 62"/>
          <p:cNvSpPr/>
          <p:nvPr/>
        </p:nvSpPr>
        <p:spPr>
          <a:xfrm>
            <a:off x="7532433" y="5645231"/>
            <a:ext cx="432069" cy="184458"/>
          </a:xfrm>
          <a:custGeom>
            <a:avLst/>
            <a:gdLst/>
            <a:ahLst/>
            <a:cxnLst/>
            <a:rect l="l" t="t" r="r" b="b"/>
            <a:pathLst>
              <a:path w="3511" h="1581">
                <a:moveTo>
                  <a:pt x="3511" y="269"/>
                </a:moveTo>
                <a:lnTo>
                  <a:pt x="3240" y="269"/>
                </a:lnTo>
                <a:lnTo>
                  <a:pt x="3240" y="0"/>
                </a:lnTo>
                <a:lnTo>
                  <a:pt x="3511" y="0"/>
                </a:lnTo>
                <a:lnTo>
                  <a:pt x="3511" y="269"/>
                </a:lnTo>
                <a:close/>
                <a:moveTo>
                  <a:pt x="3511" y="811"/>
                </a:moveTo>
                <a:lnTo>
                  <a:pt x="3240" y="811"/>
                </a:lnTo>
                <a:lnTo>
                  <a:pt x="3240" y="540"/>
                </a:lnTo>
                <a:lnTo>
                  <a:pt x="3511" y="540"/>
                </a:lnTo>
                <a:lnTo>
                  <a:pt x="3511" y="811"/>
                </a:lnTo>
                <a:close/>
                <a:moveTo>
                  <a:pt x="3295" y="1391"/>
                </a:moveTo>
                <a:lnTo>
                  <a:pt x="3106" y="1189"/>
                </a:lnTo>
                <a:lnTo>
                  <a:pt x="3125" y="1172"/>
                </a:lnTo>
                <a:lnTo>
                  <a:pt x="3156" y="1134"/>
                </a:lnTo>
                <a:lnTo>
                  <a:pt x="3194" y="1069"/>
                </a:lnTo>
                <a:lnTo>
                  <a:pt x="3214" y="1026"/>
                </a:lnTo>
                <a:lnTo>
                  <a:pt x="3470" y="1108"/>
                </a:lnTo>
                <a:lnTo>
                  <a:pt x="3459" y="1148"/>
                </a:lnTo>
                <a:lnTo>
                  <a:pt x="3425" y="1227"/>
                </a:lnTo>
                <a:lnTo>
                  <a:pt x="3379" y="1301"/>
                </a:lnTo>
                <a:lnTo>
                  <a:pt x="3324" y="1365"/>
                </a:lnTo>
                <a:lnTo>
                  <a:pt x="3295" y="1391"/>
                </a:lnTo>
                <a:close/>
                <a:moveTo>
                  <a:pt x="270" y="1581"/>
                </a:moveTo>
                <a:lnTo>
                  <a:pt x="0" y="1581"/>
                </a:lnTo>
                <a:lnTo>
                  <a:pt x="0" y="1310"/>
                </a:lnTo>
                <a:lnTo>
                  <a:pt x="270" y="1310"/>
                </a:lnTo>
                <a:lnTo>
                  <a:pt x="270" y="1581"/>
                </a:lnTo>
                <a:close/>
                <a:moveTo>
                  <a:pt x="810" y="1581"/>
                </a:moveTo>
                <a:lnTo>
                  <a:pt x="541" y="1581"/>
                </a:lnTo>
                <a:lnTo>
                  <a:pt x="541" y="1310"/>
                </a:lnTo>
                <a:lnTo>
                  <a:pt x="810" y="1310"/>
                </a:lnTo>
                <a:lnTo>
                  <a:pt x="810" y="1581"/>
                </a:lnTo>
                <a:close/>
                <a:moveTo>
                  <a:pt x="1351" y="1581"/>
                </a:moveTo>
                <a:lnTo>
                  <a:pt x="1080" y="1581"/>
                </a:lnTo>
                <a:lnTo>
                  <a:pt x="1080" y="1310"/>
                </a:lnTo>
                <a:lnTo>
                  <a:pt x="1351" y="1310"/>
                </a:lnTo>
                <a:lnTo>
                  <a:pt x="1351" y="1581"/>
                </a:lnTo>
                <a:close/>
                <a:moveTo>
                  <a:pt x="1890" y="1581"/>
                </a:moveTo>
                <a:lnTo>
                  <a:pt x="1620" y="1581"/>
                </a:lnTo>
                <a:lnTo>
                  <a:pt x="1620" y="1310"/>
                </a:lnTo>
                <a:lnTo>
                  <a:pt x="1890" y="1310"/>
                </a:lnTo>
                <a:lnTo>
                  <a:pt x="1890" y="1581"/>
                </a:lnTo>
                <a:close/>
                <a:moveTo>
                  <a:pt x="2430" y="1581"/>
                </a:moveTo>
                <a:lnTo>
                  <a:pt x="2161" y="1581"/>
                </a:lnTo>
                <a:lnTo>
                  <a:pt x="2161" y="1310"/>
                </a:lnTo>
                <a:lnTo>
                  <a:pt x="2430" y="1310"/>
                </a:lnTo>
                <a:lnTo>
                  <a:pt x="2430" y="1581"/>
                </a:lnTo>
                <a:close/>
                <a:moveTo>
                  <a:pt x="2849" y="1581"/>
                </a:moveTo>
                <a:lnTo>
                  <a:pt x="2714" y="1581"/>
                </a:lnTo>
                <a:lnTo>
                  <a:pt x="2714" y="1310"/>
                </a:lnTo>
                <a:lnTo>
                  <a:pt x="2849" y="1310"/>
                </a:lnTo>
                <a:lnTo>
                  <a:pt x="2871" y="1310"/>
                </a:lnTo>
                <a:lnTo>
                  <a:pt x="2921" y="1305"/>
                </a:lnTo>
                <a:lnTo>
                  <a:pt x="2944" y="1297"/>
                </a:lnTo>
                <a:lnTo>
                  <a:pt x="3011" y="1553"/>
                </a:lnTo>
                <a:lnTo>
                  <a:pt x="2971" y="1564"/>
                </a:lnTo>
                <a:lnTo>
                  <a:pt x="2890" y="1579"/>
                </a:lnTo>
                <a:lnTo>
                  <a:pt x="2849" y="15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2" name="CustomShape 63"/>
          <p:cNvSpPr/>
          <p:nvPr/>
        </p:nvSpPr>
        <p:spPr>
          <a:xfrm>
            <a:off x="7482580" y="5799135"/>
            <a:ext cx="16025" cy="30555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3" name="CustomShape 64"/>
          <p:cNvSpPr/>
          <p:nvPr/>
        </p:nvSpPr>
        <p:spPr>
          <a:xfrm>
            <a:off x="7442815" y="5774805"/>
            <a:ext cx="78936" cy="75255"/>
          </a:xfrm>
          <a:custGeom>
            <a:avLst/>
            <a:gdLst/>
            <a:ahLst/>
            <a:cxnLst/>
            <a:rect l="l" t="t" r="r" b="b"/>
            <a:pathLst>
              <a:path w="648" h="648">
                <a:moveTo>
                  <a:pt x="324" y="0"/>
                </a:moveTo>
                <a:lnTo>
                  <a:pt x="357" y="1"/>
                </a:lnTo>
                <a:lnTo>
                  <a:pt x="421" y="14"/>
                </a:lnTo>
                <a:lnTo>
                  <a:pt x="479" y="38"/>
                </a:lnTo>
                <a:lnTo>
                  <a:pt x="530" y="73"/>
                </a:lnTo>
                <a:lnTo>
                  <a:pt x="575" y="117"/>
                </a:lnTo>
                <a:lnTo>
                  <a:pt x="609" y="169"/>
                </a:lnTo>
                <a:lnTo>
                  <a:pt x="634" y="228"/>
                </a:lnTo>
                <a:lnTo>
                  <a:pt x="647" y="290"/>
                </a:lnTo>
                <a:lnTo>
                  <a:pt x="648" y="324"/>
                </a:lnTo>
                <a:lnTo>
                  <a:pt x="647" y="357"/>
                </a:lnTo>
                <a:lnTo>
                  <a:pt x="634" y="420"/>
                </a:lnTo>
                <a:lnTo>
                  <a:pt x="609" y="479"/>
                </a:lnTo>
                <a:lnTo>
                  <a:pt x="575" y="531"/>
                </a:lnTo>
                <a:lnTo>
                  <a:pt x="530" y="574"/>
                </a:lnTo>
                <a:lnTo>
                  <a:pt x="479" y="610"/>
                </a:lnTo>
                <a:lnTo>
                  <a:pt x="421" y="634"/>
                </a:lnTo>
                <a:lnTo>
                  <a:pt x="357" y="647"/>
                </a:lnTo>
                <a:lnTo>
                  <a:pt x="324" y="648"/>
                </a:lnTo>
                <a:lnTo>
                  <a:pt x="290" y="647"/>
                </a:lnTo>
                <a:lnTo>
                  <a:pt x="228" y="634"/>
                </a:lnTo>
                <a:lnTo>
                  <a:pt x="170" y="610"/>
                </a:lnTo>
                <a:lnTo>
                  <a:pt x="117" y="574"/>
                </a:lnTo>
                <a:lnTo>
                  <a:pt x="74" y="531"/>
                </a:lnTo>
                <a:lnTo>
                  <a:pt x="39" y="479"/>
                </a:lnTo>
                <a:lnTo>
                  <a:pt x="14" y="420"/>
                </a:lnTo>
                <a:lnTo>
                  <a:pt x="1" y="357"/>
                </a:lnTo>
                <a:lnTo>
                  <a:pt x="0" y="324"/>
                </a:lnTo>
                <a:lnTo>
                  <a:pt x="1" y="290"/>
                </a:lnTo>
                <a:lnTo>
                  <a:pt x="14" y="228"/>
                </a:lnTo>
                <a:lnTo>
                  <a:pt x="39" y="169"/>
                </a:lnTo>
                <a:lnTo>
                  <a:pt x="74" y="117"/>
                </a:lnTo>
                <a:lnTo>
                  <a:pt x="117" y="73"/>
                </a:lnTo>
                <a:lnTo>
                  <a:pt x="170" y="38"/>
                </a:lnTo>
                <a:lnTo>
                  <a:pt x="228" y="14"/>
                </a:lnTo>
                <a:lnTo>
                  <a:pt x="290" y="1"/>
                </a:lnTo>
                <a:lnTo>
                  <a:pt x="3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4" name="CustomShape 65"/>
          <p:cNvSpPr/>
          <p:nvPr/>
        </p:nvSpPr>
        <p:spPr>
          <a:xfrm>
            <a:off x="7426197" y="5758962"/>
            <a:ext cx="112765" cy="107506"/>
          </a:xfrm>
          <a:custGeom>
            <a:avLst/>
            <a:gdLst/>
            <a:ahLst/>
            <a:cxnLst/>
            <a:rect l="l" t="t" r="r" b="b"/>
            <a:pathLst>
              <a:path w="918" h="918">
                <a:moveTo>
                  <a:pt x="459" y="269"/>
                </a:moveTo>
                <a:lnTo>
                  <a:pt x="439" y="270"/>
                </a:lnTo>
                <a:lnTo>
                  <a:pt x="401" y="277"/>
                </a:lnTo>
                <a:lnTo>
                  <a:pt x="368" y="292"/>
                </a:lnTo>
                <a:lnTo>
                  <a:pt x="337" y="312"/>
                </a:lnTo>
                <a:lnTo>
                  <a:pt x="312" y="337"/>
                </a:lnTo>
                <a:lnTo>
                  <a:pt x="292" y="367"/>
                </a:lnTo>
                <a:lnTo>
                  <a:pt x="277" y="401"/>
                </a:lnTo>
                <a:lnTo>
                  <a:pt x="270" y="439"/>
                </a:lnTo>
                <a:lnTo>
                  <a:pt x="270" y="459"/>
                </a:lnTo>
                <a:lnTo>
                  <a:pt x="270" y="479"/>
                </a:lnTo>
                <a:lnTo>
                  <a:pt x="277" y="517"/>
                </a:lnTo>
                <a:lnTo>
                  <a:pt x="292" y="551"/>
                </a:lnTo>
                <a:lnTo>
                  <a:pt x="312" y="580"/>
                </a:lnTo>
                <a:lnTo>
                  <a:pt x="337" y="606"/>
                </a:lnTo>
                <a:lnTo>
                  <a:pt x="368" y="626"/>
                </a:lnTo>
                <a:lnTo>
                  <a:pt x="401" y="640"/>
                </a:lnTo>
                <a:lnTo>
                  <a:pt x="439" y="647"/>
                </a:lnTo>
                <a:lnTo>
                  <a:pt x="459" y="648"/>
                </a:lnTo>
                <a:lnTo>
                  <a:pt x="479" y="647"/>
                </a:lnTo>
                <a:lnTo>
                  <a:pt x="516" y="640"/>
                </a:lnTo>
                <a:lnTo>
                  <a:pt x="551" y="626"/>
                </a:lnTo>
                <a:lnTo>
                  <a:pt x="581" y="606"/>
                </a:lnTo>
                <a:lnTo>
                  <a:pt x="607" y="580"/>
                </a:lnTo>
                <a:lnTo>
                  <a:pt x="626" y="551"/>
                </a:lnTo>
                <a:lnTo>
                  <a:pt x="640" y="517"/>
                </a:lnTo>
                <a:lnTo>
                  <a:pt x="647" y="479"/>
                </a:lnTo>
                <a:lnTo>
                  <a:pt x="648" y="459"/>
                </a:lnTo>
                <a:lnTo>
                  <a:pt x="647" y="439"/>
                </a:lnTo>
                <a:lnTo>
                  <a:pt x="640" y="401"/>
                </a:lnTo>
                <a:lnTo>
                  <a:pt x="626" y="367"/>
                </a:lnTo>
                <a:lnTo>
                  <a:pt x="607" y="337"/>
                </a:lnTo>
                <a:lnTo>
                  <a:pt x="581" y="312"/>
                </a:lnTo>
                <a:lnTo>
                  <a:pt x="551" y="292"/>
                </a:lnTo>
                <a:lnTo>
                  <a:pt x="516" y="277"/>
                </a:lnTo>
                <a:lnTo>
                  <a:pt x="479" y="270"/>
                </a:lnTo>
                <a:lnTo>
                  <a:pt x="459" y="269"/>
                </a:lnTo>
                <a:close/>
                <a:moveTo>
                  <a:pt x="459" y="918"/>
                </a:moveTo>
                <a:lnTo>
                  <a:pt x="411" y="917"/>
                </a:lnTo>
                <a:lnTo>
                  <a:pt x="321" y="899"/>
                </a:lnTo>
                <a:lnTo>
                  <a:pt x="239" y="864"/>
                </a:lnTo>
                <a:lnTo>
                  <a:pt x="165" y="815"/>
                </a:lnTo>
                <a:lnTo>
                  <a:pt x="103" y="753"/>
                </a:lnTo>
                <a:lnTo>
                  <a:pt x="55" y="680"/>
                </a:lnTo>
                <a:lnTo>
                  <a:pt x="19" y="597"/>
                </a:lnTo>
                <a:lnTo>
                  <a:pt x="2" y="506"/>
                </a:lnTo>
                <a:lnTo>
                  <a:pt x="0" y="459"/>
                </a:lnTo>
                <a:lnTo>
                  <a:pt x="2" y="411"/>
                </a:lnTo>
                <a:lnTo>
                  <a:pt x="19" y="321"/>
                </a:lnTo>
                <a:lnTo>
                  <a:pt x="55" y="238"/>
                </a:lnTo>
                <a:lnTo>
                  <a:pt x="103" y="165"/>
                </a:lnTo>
                <a:lnTo>
                  <a:pt x="165" y="103"/>
                </a:lnTo>
                <a:lnTo>
                  <a:pt x="239" y="53"/>
                </a:lnTo>
                <a:lnTo>
                  <a:pt x="321" y="19"/>
                </a:lnTo>
                <a:lnTo>
                  <a:pt x="411" y="1"/>
                </a:lnTo>
                <a:lnTo>
                  <a:pt x="459" y="0"/>
                </a:lnTo>
                <a:lnTo>
                  <a:pt x="506" y="1"/>
                </a:lnTo>
                <a:lnTo>
                  <a:pt x="597" y="19"/>
                </a:lnTo>
                <a:lnTo>
                  <a:pt x="679" y="53"/>
                </a:lnTo>
                <a:lnTo>
                  <a:pt x="752" y="103"/>
                </a:lnTo>
                <a:lnTo>
                  <a:pt x="815" y="165"/>
                </a:lnTo>
                <a:lnTo>
                  <a:pt x="864" y="238"/>
                </a:lnTo>
                <a:lnTo>
                  <a:pt x="898" y="321"/>
                </a:lnTo>
                <a:lnTo>
                  <a:pt x="916" y="411"/>
                </a:lnTo>
                <a:lnTo>
                  <a:pt x="918" y="459"/>
                </a:lnTo>
                <a:lnTo>
                  <a:pt x="916" y="506"/>
                </a:lnTo>
                <a:lnTo>
                  <a:pt x="898" y="597"/>
                </a:lnTo>
                <a:lnTo>
                  <a:pt x="864" y="680"/>
                </a:lnTo>
                <a:lnTo>
                  <a:pt x="815" y="753"/>
                </a:lnTo>
                <a:lnTo>
                  <a:pt x="752" y="815"/>
                </a:lnTo>
                <a:lnTo>
                  <a:pt x="679" y="864"/>
                </a:lnTo>
                <a:lnTo>
                  <a:pt x="597" y="899"/>
                </a:lnTo>
                <a:lnTo>
                  <a:pt x="506" y="917"/>
                </a:lnTo>
                <a:lnTo>
                  <a:pt x="459" y="918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5" name="CustomShape 66"/>
          <p:cNvSpPr/>
          <p:nvPr/>
        </p:nvSpPr>
        <p:spPr>
          <a:xfrm>
            <a:off x="7482580" y="4890423"/>
            <a:ext cx="247490" cy="230290"/>
          </a:xfrm>
          <a:custGeom>
            <a:avLst/>
            <a:gdLst/>
            <a:ahLst/>
            <a:cxnLst/>
            <a:rect l="l" t="t" r="r" b="b"/>
            <a:pathLst>
              <a:path w="2012" h="1974">
                <a:moveTo>
                  <a:pt x="2012" y="1974"/>
                </a:moveTo>
                <a:lnTo>
                  <a:pt x="1742" y="1974"/>
                </a:lnTo>
                <a:lnTo>
                  <a:pt x="1742" y="662"/>
                </a:lnTo>
                <a:lnTo>
                  <a:pt x="1740" y="623"/>
                </a:lnTo>
                <a:lnTo>
                  <a:pt x="1725" y="546"/>
                </a:lnTo>
                <a:lnTo>
                  <a:pt x="1695" y="476"/>
                </a:lnTo>
                <a:lnTo>
                  <a:pt x="1652" y="413"/>
                </a:lnTo>
                <a:lnTo>
                  <a:pt x="1600" y="360"/>
                </a:lnTo>
                <a:lnTo>
                  <a:pt x="1537" y="318"/>
                </a:lnTo>
                <a:lnTo>
                  <a:pt x="1467" y="287"/>
                </a:lnTo>
                <a:lnTo>
                  <a:pt x="1390" y="272"/>
                </a:lnTo>
                <a:lnTo>
                  <a:pt x="1351" y="271"/>
                </a:lnTo>
                <a:lnTo>
                  <a:pt x="0" y="271"/>
                </a:lnTo>
                <a:lnTo>
                  <a:pt x="0" y="0"/>
                </a:lnTo>
                <a:lnTo>
                  <a:pt x="1351" y="0"/>
                </a:lnTo>
                <a:lnTo>
                  <a:pt x="1384" y="1"/>
                </a:lnTo>
                <a:lnTo>
                  <a:pt x="1451" y="7"/>
                </a:lnTo>
                <a:lnTo>
                  <a:pt x="1516" y="21"/>
                </a:lnTo>
                <a:lnTo>
                  <a:pt x="1577" y="40"/>
                </a:lnTo>
                <a:lnTo>
                  <a:pt x="1637" y="65"/>
                </a:lnTo>
                <a:lnTo>
                  <a:pt x="1693" y="97"/>
                </a:lnTo>
                <a:lnTo>
                  <a:pt x="1746" y="132"/>
                </a:lnTo>
                <a:lnTo>
                  <a:pt x="1795" y="173"/>
                </a:lnTo>
                <a:lnTo>
                  <a:pt x="1840" y="217"/>
                </a:lnTo>
                <a:lnTo>
                  <a:pt x="1880" y="267"/>
                </a:lnTo>
                <a:lnTo>
                  <a:pt x="1916" y="320"/>
                </a:lnTo>
                <a:lnTo>
                  <a:pt x="1947" y="375"/>
                </a:lnTo>
                <a:lnTo>
                  <a:pt x="1972" y="435"/>
                </a:lnTo>
                <a:lnTo>
                  <a:pt x="1992" y="497"/>
                </a:lnTo>
                <a:lnTo>
                  <a:pt x="2005" y="562"/>
                </a:lnTo>
                <a:lnTo>
                  <a:pt x="2011" y="629"/>
                </a:lnTo>
                <a:lnTo>
                  <a:pt x="2012" y="662"/>
                </a:lnTo>
                <a:lnTo>
                  <a:pt x="2012" y="19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6" name="CustomShape 67"/>
          <p:cNvSpPr/>
          <p:nvPr/>
        </p:nvSpPr>
        <p:spPr>
          <a:xfrm>
            <a:off x="7442815" y="4867790"/>
            <a:ext cx="78936" cy="75255"/>
          </a:xfrm>
          <a:custGeom>
            <a:avLst/>
            <a:gdLst/>
            <a:ahLst/>
            <a:cxnLst/>
            <a:rect l="l" t="t" r="r" b="b"/>
            <a:pathLst>
              <a:path w="648" h="649">
                <a:moveTo>
                  <a:pt x="324" y="0"/>
                </a:moveTo>
                <a:lnTo>
                  <a:pt x="357" y="1"/>
                </a:lnTo>
                <a:lnTo>
                  <a:pt x="421" y="14"/>
                </a:lnTo>
                <a:lnTo>
                  <a:pt x="479" y="39"/>
                </a:lnTo>
                <a:lnTo>
                  <a:pt x="530" y="74"/>
                </a:lnTo>
                <a:lnTo>
                  <a:pt x="575" y="117"/>
                </a:lnTo>
                <a:lnTo>
                  <a:pt x="609" y="170"/>
                </a:lnTo>
                <a:lnTo>
                  <a:pt x="634" y="228"/>
                </a:lnTo>
                <a:lnTo>
                  <a:pt x="647" y="291"/>
                </a:lnTo>
                <a:lnTo>
                  <a:pt x="648" y="324"/>
                </a:lnTo>
                <a:lnTo>
                  <a:pt x="647" y="358"/>
                </a:lnTo>
                <a:lnTo>
                  <a:pt x="634" y="421"/>
                </a:lnTo>
                <a:lnTo>
                  <a:pt x="609" y="479"/>
                </a:lnTo>
                <a:lnTo>
                  <a:pt x="575" y="531"/>
                </a:lnTo>
                <a:lnTo>
                  <a:pt x="530" y="576"/>
                </a:lnTo>
                <a:lnTo>
                  <a:pt x="479" y="610"/>
                </a:lnTo>
                <a:lnTo>
                  <a:pt x="421" y="634"/>
                </a:lnTo>
                <a:lnTo>
                  <a:pt x="357" y="647"/>
                </a:lnTo>
                <a:lnTo>
                  <a:pt x="324" y="649"/>
                </a:lnTo>
                <a:lnTo>
                  <a:pt x="290" y="647"/>
                </a:lnTo>
                <a:lnTo>
                  <a:pt x="228" y="634"/>
                </a:lnTo>
                <a:lnTo>
                  <a:pt x="170" y="610"/>
                </a:lnTo>
                <a:lnTo>
                  <a:pt x="117" y="576"/>
                </a:lnTo>
                <a:lnTo>
                  <a:pt x="74" y="531"/>
                </a:lnTo>
                <a:lnTo>
                  <a:pt x="39" y="479"/>
                </a:lnTo>
                <a:lnTo>
                  <a:pt x="14" y="421"/>
                </a:lnTo>
                <a:lnTo>
                  <a:pt x="1" y="358"/>
                </a:lnTo>
                <a:lnTo>
                  <a:pt x="0" y="324"/>
                </a:lnTo>
                <a:lnTo>
                  <a:pt x="1" y="291"/>
                </a:lnTo>
                <a:lnTo>
                  <a:pt x="14" y="228"/>
                </a:lnTo>
                <a:lnTo>
                  <a:pt x="39" y="170"/>
                </a:lnTo>
                <a:lnTo>
                  <a:pt x="74" y="117"/>
                </a:lnTo>
                <a:lnTo>
                  <a:pt x="117" y="74"/>
                </a:lnTo>
                <a:lnTo>
                  <a:pt x="170" y="39"/>
                </a:lnTo>
                <a:lnTo>
                  <a:pt x="228" y="14"/>
                </a:lnTo>
                <a:lnTo>
                  <a:pt x="290" y="1"/>
                </a:lnTo>
                <a:lnTo>
                  <a:pt x="3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7" name="CustomShape 68"/>
          <p:cNvSpPr/>
          <p:nvPr/>
        </p:nvSpPr>
        <p:spPr>
          <a:xfrm>
            <a:off x="7426197" y="4851947"/>
            <a:ext cx="112765" cy="107506"/>
          </a:xfrm>
          <a:custGeom>
            <a:avLst/>
            <a:gdLst/>
            <a:ahLst/>
            <a:cxnLst/>
            <a:rect l="l" t="t" r="r" b="b"/>
            <a:pathLst>
              <a:path w="918" h="919">
                <a:moveTo>
                  <a:pt x="459" y="271"/>
                </a:moveTo>
                <a:lnTo>
                  <a:pt x="439" y="271"/>
                </a:lnTo>
                <a:lnTo>
                  <a:pt x="401" y="278"/>
                </a:lnTo>
                <a:lnTo>
                  <a:pt x="368" y="292"/>
                </a:lnTo>
                <a:lnTo>
                  <a:pt x="337" y="312"/>
                </a:lnTo>
                <a:lnTo>
                  <a:pt x="312" y="338"/>
                </a:lnTo>
                <a:lnTo>
                  <a:pt x="292" y="368"/>
                </a:lnTo>
                <a:lnTo>
                  <a:pt x="277" y="401"/>
                </a:lnTo>
                <a:lnTo>
                  <a:pt x="270" y="440"/>
                </a:lnTo>
                <a:lnTo>
                  <a:pt x="270" y="459"/>
                </a:lnTo>
                <a:lnTo>
                  <a:pt x="270" y="479"/>
                </a:lnTo>
                <a:lnTo>
                  <a:pt x="277" y="517"/>
                </a:lnTo>
                <a:lnTo>
                  <a:pt x="292" y="551"/>
                </a:lnTo>
                <a:lnTo>
                  <a:pt x="312" y="582"/>
                </a:lnTo>
                <a:lnTo>
                  <a:pt x="337" y="607"/>
                </a:lnTo>
                <a:lnTo>
                  <a:pt x="368" y="626"/>
                </a:lnTo>
                <a:lnTo>
                  <a:pt x="401" y="641"/>
                </a:lnTo>
                <a:lnTo>
                  <a:pt x="439" y="648"/>
                </a:lnTo>
                <a:lnTo>
                  <a:pt x="459" y="649"/>
                </a:lnTo>
                <a:lnTo>
                  <a:pt x="479" y="648"/>
                </a:lnTo>
                <a:lnTo>
                  <a:pt x="516" y="641"/>
                </a:lnTo>
                <a:lnTo>
                  <a:pt x="551" y="626"/>
                </a:lnTo>
                <a:lnTo>
                  <a:pt x="581" y="607"/>
                </a:lnTo>
                <a:lnTo>
                  <a:pt x="607" y="582"/>
                </a:lnTo>
                <a:lnTo>
                  <a:pt x="626" y="551"/>
                </a:lnTo>
                <a:lnTo>
                  <a:pt x="640" y="517"/>
                </a:lnTo>
                <a:lnTo>
                  <a:pt x="647" y="479"/>
                </a:lnTo>
                <a:lnTo>
                  <a:pt x="648" y="459"/>
                </a:lnTo>
                <a:lnTo>
                  <a:pt x="647" y="440"/>
                </a:lnTo>
                <a:lnTo>
                  <a:pt x="640" y="401"/>
                </a:lnTo>
                <a:lnTo>
                  <a:pt x="626" y="368"/>
                </a:lnTo>
                <a:lnTo>
                  <a:pt x="607" y="338"/>
                </a:lnTo>
                <a:lnTo>
                  <a:pt x="581" y="312"/>
                </a:lnTo>
                <a:lnTo>
                  <a:pt x="551" y="292"/>
                </a:lnTo>
                <a:lnTo>
                  <a:pt x="516" y="278"/>
                </a:lnTo>
                <a:lnTo>
                  <a:pt x="479" y="271"/>
                </a:lnTo>
                <a:lnTo>
                  <a:pt x="459" y="271"/>
                </a:lnTo>
                <a:close/>
                <a:moveTo>
                  <a:pt x="459" y="919"/>
                </a:moveTo>
                <a:lnTo>
                  <a:pt x="411" y="917"/>
                </a:lnTo>
                <a:lnTo>
                  <a:pt x="321" y="899"/>
                </a:lnTo>
                <a:lnTo>
                  <a:pt x="239" y="865"/>
                </a:lnTo>
                <a:lnTo>
                  <a:pt x="165" y="816"/>
                </a:lnTo>
                <a:lnTo>
                  <a:pt x="103" y="753"/>
                </a:lnTo>
                <a:lnTo>
                  <a:pt x="55" y="680"/>
                </a:lnTo>
                <a:lnTo>
                  <a:pt x="19" y="598"/>
                </a:lnTo>
                <a:lnTo>
                  <a:pt x="2" y="507"/>
                </a:lnTo>
                <a:lnTo>
                  <a:pt x="0" y="459"/>
                </a:lnTo>
                <a:lnTo>
                  <a:pt x="2" y="412"/>
                </a:lnTo>
                <a:lnTo>
                  <a:pt x="19" y="321"/>
                </a:lnTo>
                <a:lnTo>
                  <a:pt x="55" y="239"/>
                </a:lnTo>
                <a:lnTo>
                  <a:pt x="103" y="165"/>
                </a:lnTo>
                <a:lnTo>
                  <a:pt x="165" y="103"/>
                </a:lnTo>
                <a:lnTo>
                  <a:pt x="239" y="55"/>
                </a:lnTo>
                <a:lnTo>
                  <a:pt x="321" y="19"/>
                </a:lnTo>
                <a:lnTo>
                  <a:pt x="411" y="2"/>
                </a:lnTo>
                <a:lnTo>
                  <a:pt x="459" y="0"/>
                </a:lnTo>
                <a:lnTo>
                  <a:pt x="506" y="2"/>
                </a:lnTo>
                <a:lnTo>
                  <a:pt x="597" y="19"/>
                </a:lnTo>
                <a:lnTo>
                  <a:pt x="679" y="55"/>
                </a:lnTo>
                <a:lnTo>
                  <a:pt x="752" y="103"/>
                </a:lnTo>
                <a:lnTo>
                  <a:pt x="815" y="165"/>
                </a:lnTo>
                <a:lnTo>
                  <a:pt x="864" y="239"/>
                </a:lnTo>
                <a:lnTo>
                  <a:pt x="898" y="321"/>
                </a:lnTo>
                <a:lnTo>
                  <a:pt x="916" y="412"/>
                </a:lnTo>
                <a:lnTo>
                  <a:pt x="918" y="459"/>
                </a:lnTo>
                <a:lnTo>
                  <a:pt x="916" y="507"/>
                </a:lnTo>
                <a:lnTo>
                  <a:pt x="898" y="598"/>
                </a:lnTo>
                <a:lnTo>
                  <a:pt x="864" y="680"/>
                </a:lnTo>
                <a:lnTo>
                  <a:pt x="815" y="753"/>
                </a:lnTo>
                <a:lnTo>
                  <a:pt x="752" y="816"/>
                </a:lnTo>
                <a:lnTo>
                  <a:pt x="679" y="865"/>
                </a:lnTo>
                <a:lnTo>
                  <a:pt x="597" y="899"/>
                </a:lnTo>
                <a:lnTo>
                  <a:pt x="506" y="917"/>
                </a:lnTo>
                <a:lnTo>
                  <a:pt x="459" y="919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8" name="CustomShape 69"/>
          <p:cNvSpPr/>
          <p:nvPr/>
        </p:nvSpPr>
        <p:spPr>
          <a:xfrm>
            <a:off x="7951445" y="5105436"/>
            <a:ext cx="32643" cy="15277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99" name="CustomShape 70"/>
          <p:cNvSpPr/>
          <p:nvPr/>
        </p:nvSpPr>
        <p:spPr>
          <a:xfrm>
            <a:off x="7951445" y="4888726"/>
            <a:ext cx="432069" cy="185590"/>
          </a:xfrm>
          <a:custGeom>
            <a:avLst/>
            <a:gdLst/>
            <a:ahLst/>
            <a:cxnLst/>
            <a:rect l="l" t="t" r="r" b="b"/>
            <a:pathLst>
              <a:path w="3511" h="1581">
                <a:moveTo>
                  <a:pt x="1351" y="270"/>
                </a:moveTo>
                <a:lnTo>
                  <a:pt x="1081" y="270"/>
                </a:lnTo>
                <a:lnTo>
                  <a:pt x="1081" y="0"/>
                </a:lnTo>
                <a:lnTo>
                  <a:pt x="1351" y="0"/>
                </a:lnTo>
                <a:lnTo>
                  <a:pt x="1351" y="270"/>
                </a:lnTo>
                <a:close/>
                <a:moveTo>
                  <a:pt x="1891" y="270"/>
                </a:moveTo>
                <a:lnTo>
                  <a:pt x="1621" y="270"/>
                </a:lnTo>
                <a:lnTo>
                  <a:pt x="1621" y="0"/>
                </a:lnTo>
                <a:lnTo>
                  <a:pt x="1891" y="0"/>
                </a:lnTo>
                <a:lnTo>
                  <a:pt x="1891" y="270"/>
                </a:lnTo>
                <a:close/>
                <a:moveTo>
                  <a:pt x="2431" y="270"/>
                </a:moveTo>
                <a:lnTo>
                  <a:pt x="2161" y="270"/>
                </a:lnTo>
                <a:lnTo>
                  <a:pt x="2161" y="0"/>
                </a:lnTo>
                <a:lnTo>
                  <a:pt x="2431" y="0"/>
                </a:lnTo>
                <a:lnTo>
                  <a:pt x="2431" y="270"/>
                </a:lnTo>
                <a:close/>
                <a:moveTo>
                  <a:pt x="2971" y="270"/>
                </a:moveTo>
                <a:lnTo>
                  <a:pt x="2701" y="270"/>
                </a:lnTo>
                <a:lnTo>
                  <a:pt x="2701" y="0"/>
                </a:lnTo>
                <a:lnTo>
                  <a:pt x="2971" y="0"/>
                </a:lnTo>
                <a:lnTo>
                  <a:pt x="2971" y="270"/>
                </a:lnTo>
                <a:close/>
                <a:moveTo>
                  <a:pt x="3511" y="270"/>
                </a:moveTo>
                <a:lnTo>
                  <a:pt x="3241" y="270"/>
                </a:lnTo>
                <a:lnTo>
                  <a:pt x="3241" y="0"/>
                </a:lnTo>
                <a:lnTo>
                  <a:pt x="3511" y="0"/>
                </a:lnTo>
                <a:lnTo>
                  <a:pt x="3511" y="270"/>
                </a:lnTo>
                <a:close/>
                <a:moveTo>
                  <a:pt x="567" y="284"/>
                </a:moveTo>
                <a:lnTo>
                  <a:pt x="501" y="27"/>
                </a:lnTo>
                <a:lnTo>
                  <a:pt x="541" y="18"/>
                </a:lnTo>
                <a:lnTo>
                  <a:pt x="622" y="13"/>
                </a:lnTo>
                <a:lnTo>
                  <a:pt x="663" y="13"/>
                </a:lnTo>
                <a:lnTo>
                  <a:pt x="797" y="13"/>
                </a:lnTo>
                <a:lnTo>
                  <a:pt x="797" y="284"/>
                </a:lnTo>
                <a:lnTo>
                  <a:pt x="663" y="284"/>
                </a:lnTo>
                <a:lnTo>
                  <a:pt x="652" y="279"/>
                </a:lnTo>
                <a:lnTo>
                  <a:pt x="631" y="274"/>
                </a:lnTo>
                <a:lnTo>
                  <a:pt x="597" y="275"/>
                </a:lnTo>
                <a:lnTo>
                  <a:pt x="567" y="284"/>
                </a:lnTo>
                <a:close/>
                <a:moveTo>
                  <a:pt x="298" y="554"/>
                </a:moveTo>
                <a:lnTo>
                  <a:pt x="41" y="473"/>
                </a:lnTo>
                <a:lnTo>
                  <a:pt x="53" y="433"/>
                </a:lnTo>
                <a:lnTo>
                  <a:pt x="86" y="357"/>
                </a:lnTo>
                <a:lnTo>
                  <a:pt x="132" y="286"/>
                </a:lnTo>
                <a:lnTo>
                  <a:pt x="187" y="220"/>
                </a:lnTo>
                <a:lnTo>
                  <a:pt x="217" y="189"/>
                </a:lnTo>
                <a:lnTo>
                  <a:pt x="405" y="391"/>
                </a:lnTo>
                <a:lnTo>
                  <a:pt x="386" y="404"/>
                </a:lnTo>
                <a:lnTo>
                  <a:pt x="351" y="437"/>
                </a:lnTo>
                <a:lnTo>
                  <a:pt x="323" y="480"/>
                </a:lnTo>
                <a:lnTo>
                  <a:pt x="303" y="528"/>
                </a:lnTo>
                <a:lnTo>
                  <a:pt x="298" y="554"/>
                </a:lnTo>
                <a:close/>
                <a:moveTo>
                  <a:pt x="271" y="1040"/>
                </a:moveTo>
                <a:lnTo>
                  <a:pt x="0" y="1040"/>
                </a:lnTo>
                <a:lnTo>
                  <a:pt x="0" y="771"/>
                </a:lnTo>
                <a:lnTo>
                  <a:pt x="271" y="771"/>
                </a:lnTo>
                <a:lnTo>
                  <a:pt x="271" y="1040"/>
                </a:lnTo>
                <a:close/>
                <a:moveTo>
                  <a:pt x="271" y="1581"/>
                </a:moveTo>
                <a:lnTo>
                  <a:pt x="0" y="1581"/>
                </a:lnTo>
                <a:lnTo>
                  <a:pt x="0" y="1311"/>
                </a:lnTo>
                <a:lnTo>
                  <a:pt x="271" y="1311"/>
                </a:lnTo>
                <a:lnTo>
                  <a:pt x="271" y="15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0" name="CustomShape 71"/>
          <p:cNvSpPr/>
          <p:nvPr/>
        </p:nvSpPr>
        <p:spPr>
          <a:xfrm>
            <a:off x="8417344" y="4888726"/>
            <a:ext cx="16025" cy="31120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1" name="CustomShape 72"/>
          <p:cNvSpPr/>
          <p:nvPr/>
        </p:nvSpPr>
        <p:spPr>
          <a:xfrm>
            <a:off x="8393604" y="4867790"/>
            <a:ext cx="78936" cy="75255"/>
          </a:xfrm>
          <a:custGeom>
            <a:avLst/>
            <a:gdLst/>
            <a:ahLst/>
            <a:cxnLst/>
            <a:rect l="l" t="t" r="r" b="b"/>
            <a:pathLst>
              <a:path w="648" h="649">
                <a:moveTo>
                  <a:pt x="324" y="0"/>
                </a:moveTo>
                <a:lnTo>
                  <a:pt x="358" y="1"/>
                </a:lnTo>
                <a:lnTo>
                  <a:pt x="420" y="14"/>
                </a:lnTo>
                <a:lnTo>
                  <a:pt x="479" y="39"/>
                </a:lnTo>
                <a:lnTo>
                  <a:pt x="531" y="74"/>
                </a:lnTo>
                <a:lnTo>
                  <a:pt x="574" y="117"/>
                </a:lnTo>
                <a:lnTo>
                  <a:pt x="610" y="170"/>
                </a:lnTo>
                <a:lnTo>
                  <a:pt x="634" y="228"/>
                </a:lnTo>
                <a:lnTo>
                  <a:pt x="647" y="291"/>
                </a:lnTo>
                <a:lnTo>
                  <a:pt x="648" y="324"/>
                </a:lnTo>
                <a:lnTo>
                  <a:pt x="647" y="358"/>
                </a:lnTo>
                <a:lnTo>
                  <a:pt x="634" y="421"/>
                </a:lnTo>
                <a:lnTo>
                  <a:pt x="610" y="479"/>
                </a:lnTo>
                <a:lnTo>
                  <a:pt x="574" y="531"/>
                </a:lnTo>
                <a:lnTo>
                  <a:pt x="531" y="576"/>
                </a:lnTo>
                <a:lnTo>
                  <a:pt x="479" y="610"/>
                </a:lnTo>
                <a:lnTo>
                  <a:pt x="420" y="634"/>
                </a:lnTo>
                <a:lnTo>
                  <a:pt x="358" y="647"/>
                </a:lnTo>
                <a:lnTo>
                  <a:pt x="324" y="649"/>
                </a:lnTo>
                <a:lnTo>
                  <a:pt x="291" y="647"/>
                </a:lnTo>
                <a:lnTo>
                  <a:pt x="228" y="634"/>
                </a:lnTo>
                <a:lnTo>
                  <a:pt x="169" y="610"/>
                </a:lnTo>
                <a:lnTo>
                  <a:pt x="118" y="576"/>
                </a:lnTo>
                <a:lnTo>
                  <a:pt x="74" y="531"/>
                </a:lnTo>
                <a:lnTo>
                  <a:pt x="39" y="479"/>
                </a:lnTo>
                <a:lnTo>
                  <a:pt x="14" y="421"/>
                </a:lnTo>
                <a:lnTo>
                  <a:pt x="1" y="358"/>
                </a:lnTo>
                <a:lnTo>
                  <a:pt x="0" y="324"/>
                </a:lnTo>
                <a:lnTo>
                  <a:pt x="1" y="291"/>
                </a:lnTo>
                <a:lnTo>
                  <a:pt x="14" y="228"/>
                </a:lnTo>
                <a:lnTo>
                  <a:pt x="39" y="170"/>
                </a:lnTo>
                <a:lnTo>
                  <a:pt x="74" y="117"/>
                </a:lnTo>
                <a:lnTo>
                  <a:pt x="118" y="74"/>
                </a:lnTo>
                <a:lnTo>
                  <a:pt x="169" y="39"/>
                </a:lnTo>
                <a:lnTo>
                  <a:pt x="228" y="14"/>
                </a:lnTo>
                <a:lnTo>
                  <a:pt x="291" y="1"/>
                </a:lnTo>
                <a:lnTo>
                  <a:pt x="3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2" name="CustomShape 73"/>
          <p:cNvSpPr/>
          <p:nvPr/>
        </p:nvSpPr>
        <p:spPr>
          <a:xfrm>
            <a:off x="8376986" y="4851947"/>
            <a:ext cx="112765" cy="107506"/>
          </a:xfrm>
          <a:custGeom>
            <a:avLst/>
            <a:gdLst/>
            <a:ahLst/>
            <a:cxnLst/>
            <a:rect l="l" t="t" r="r" b="b"/>
            <a:pathLst>
              <a:path w="917" h="919">
                <a:moveTo>
                  <a:pt x="458" y="271"/>
                </a:moveTo>
                <a:lnTo>
                  <a:pt x="438" y="271"/>
                </a:lnTo>
                <a:lnTo>
                  <a:pt x="401" y="278"/>
                </a:lnTo>
                <a:lnTo>
                  <a:pt x="366" y="292"/>
                </a:lnTo>
                <a:lnTo>
                  <a:pt x="337" y="312"/>
                </a:lnTo>
                <a:lnTo>
                  <a:pt x="311" y="338"/>
                </a:lnTo>
                <a:lnTo>
                  <a:pt x="291" y="368"/>
                </a:lnTo>
                <a:lnTo>
                  <a:pt x="277" y="401"/>
                </a:lnTo>
                <a:lnTo>
                  <a:pt x="270" y="440"/>
                </a:lnTo>
                <a:lnTo>
                  <a:pt x="269" y="459"/>
                </a:lnTo>
                <a:lnTo>
                  <a:pt x="270" y="479"/>
                </a:lnTo>
                <a:lnTo>
                  <a:pt x="277" y="517"/>
                </a:lnTo>
                <a:lnTo>
                  <a:pt x="291" y="551"/>
                </a:lnTo>
                <a:lnTo>
                  <a:pt x="311" y="582"/>
                </a:lnTo>
                <a:lnTo>
                  <a:pt x="337" y="607"/>
                </a:lnTo>
                <a:lnTo>
                  <a:pt x="366" y="626"/>
                </a:lnTo>
                <a:lnTo>
                  <a:pt x="401" y="641"/>
                </a:lnTo>
                <a:lnTo>
                  <a:pt x="438" y="648"/>
                </a:lnTo>
                <a:lnTo>
                  <a:pt x="458" y="649"/>
                </a:lnTo>
                <a:lnTo>
                  <a:pt x="479" y="648"/>
                </a:lnTo>
                <a:lnTo>
                  <a:pt x="516" y="641"/>
                </a:lnTo>
                <a:lnTo>
                  <a:pt x="550" y="626"/>
                </a:lnTo>
                <a:lnTo>
                  <a:pt x="580" y="607"/>
                </a:lnTo>
                <a:lnTo>
                  <a:pt x="605" y="582"/>
                </a:lnTo>
                <a:lnTo>
                  <a:pt x="625" y="551"/>
                </a:lnTo>
                <a:lnTo>
                  <a:pt x="640" y="517"/>
                </a:lnTo>
                <a:lnTo>
                  <a:pt x="647" y="479"/>
                </a:lnTo>
                <a:lnTo>
                  <a:pt x="648" y="459"/>
                </a:lnTo>
                <a:lnTo>
                  <a:pt x="647" y="440"/>
                </a:lnTo>
                <a:lnTo>
                  <a:pt x="640" y="401"/>
                </a:lnTo>
                <a:lnTo>
                  <a:pt x="625" y="368"/>
                </a:lnTo>
                <a:lnTo>
                  <a:pt x="605" y="338"/>
                </a:lnTo>
                <a:lnTo>
                  <a:pt x="580" y="312"/>
                </a:lnTo>
                <a:lnTo>
                  <a:pt x="550" y="292"/>
                </a:lnTo>
                <a:lnTo>
                  <a:pt x="516" y="278"/>
                </a:lnTo>
                <a:lnTo>
                  <a:pt x="479" y="271"/>
                </a:lnTo>
                <a:lnTo>
                  <a:pt x="458" y="271"/>
                </a:lnTo>
                <a:close/>
                <a:moveTo>
                  <a:pt x="458" y="919"/>
                </a:moveTo>
                <a:lnTo>
                  <a:pt x="411" y="917"/>
                </a:lnTo>
                <a:lnTo>
                  <a:pt x="321" y="899"/>
                </a:lnTo>
                <a:lnTo>
                  <a:pt x="238" y="865"/>
                </a:lnTo>
                <a:lnTo>
                  <a:pt x="165" y="816"/>
                </a:lnTo>
                <a:lnTo>
                  <a:pt x="103" y="753"/>
                </a:lnTo>
                <a:lnTo>
                  <a:pt x="53" y="680"/>
                </a:lnTo>
                <a:lnTo>
                  <a:pt x="19" y="598"/>
                </a:lnTo>
                <a:lnTo>
                  <a:pt x="1" y="507"/>
                </a:lnTo>
                <a:lnTo>
                  <a:pt x="0" y="459"/>
                </a:lnTo>
                <a:lnTo>
                  <a:pt x="1" y="412"/>
                </a:lnTo>
                <a:lnTo>
                  <a:pt x="19" y="321"/>
                </a:lnTo>
                <a:lnTo>
                  <a:pt x="53" y="239"/>
                </a:lnTo>
                <a:lnTo>
                  <a:pt x="103" y="165"/>
                </a:lnTo>
                <a:lnTo>
                  <a:pt x="165" y="103"/>
                </a:lnTo>
                <a:lnTo>
                  <a:pt x="238" y="55"/>
                </a:lnTo>
                <a:lnTo>
                  <a:pt x="321" y="19"/>
                </a:lnTo>
                <a:lnTo>
                  <a:pt x="411" y="2"/>
                </a:lnTo>
                <a:lnTo>
                  <a:pt x="458" y="0"/>
                </a:lnTo>
                <a:lnTo>
                  <a:pt x="506" y="2"/>
                </a:lnTo>
                <a:lnTo>
                  <a:pt x="596" y="19"/>
                </a:lnTo>
                <a:lnTo>
                  <a:pt x="679" y="55"/>
                </a:lnTo>
                <a:lnTo>
                  <a:pt x="752" y="103"/>
                </a:lnTo>
                <a:lnTo>
                  <a:pt x="814" y="165"/>
                </a:lnTo>
                <a:lnTo>
                  <a:pt x="863" y="239"/>
                </a:lnTo>
                <a:lnTo>
                  <a:pt x="898" y="321"/>
                </a:lnTo>
                <a:lnTo>
                  <a:pt x="916" y="412"/>
                </a:lnTo>
                <a:lnTo>
                  <a:pt x="917" y="459"/>
                </a:lnTo>
                <a:lnTo>
                  <a:pt x="916" y="507"/>
                </a:lnTo>
                <a:lnTo>
                  <a:pt x="898" y="598"/>
                </a:lnTo>
                <a:lnTo>
                  <a:pt x="863" y="680"/>
                </a:lnTo>
                <a:lnTo>
                  <a:pt x="814" y="753"/>
                </a:lnTo>
                <a:lnTo>
                  <a:pt x="752" y="816"/>
                </a:lnTo>
                <a:lnTo>
                  <a:pt x="679" y="865"/>
                </a:lnTo>
                <a:lnTo>
                  <a:pt x="596" y="899"/>
                </a:lnTo>
                <a:lnTo>
                  <a:pt x="506" y="917"/>
                </a:lnTo>
                <a:lnTo>
                  <a:pt x="458" y="919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3" name="CustomShape 74"/>
          <p:cNvSpPr/>
          <p:nvPr/>
        </p:nvSpPr>
        <p:spPr>
          <a:xfrm>
            <a:off x="7542523" y="5121279"/>
            <a:ext cx="832682" cy="4735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4" name="CustomShape 75"/>
          <p:cNvSpPr/>
          <p:nvPr/>
        </p:nvSpPr>
        <p:spPr>
          <a:xfrm>
            <a:off x="7525905" y="5105436"/>
            <a:ext cx="866512" cy="507543"/>
          </a:xfrm>
          <a:custGeom>
            <a:avLst/>
            <a:gdLst/>
            <a:ahLst/>
            <a:cxnLst/>
            <a:rect l="l" t="t" r="r" b="b"/>
            <a:pathLst>
              <a:path w="7035" h="4325">
                <a:moveTo>
                  <a:pt x="271" y="4054"/>
                </a:moveTo>
                <a:lnTo>
                  <a:pt x="6765" y="4054"/>
                </a:lnTo>
                <a:lnTo>
                  <a:pt x="6765" y="271"/>
                </a:lnTo>
                <a:lnTo>
                  <a:pt x="271" y="271"/>
                </a:lnTo>
                <a:lnTo>
                  <a:pt x="271" y="4054"/>
                </a:lnTo>
                <a:close/>
                <a:moveTo>
                  <a:pt x="7035" y="4325"/>
                </a:moveTo>
                <a:lnTo>
                  <a:pt x="0" y="4325"/>
                </a:lnTo>
                <a:lnTo>
                  <a:pt x="0" y="0"/>
                </a:lnTo>
                <a:lnTo>
                  <a:pt x="7035" y="0"/>
                </a:lnTo>
                <a:lnTo>
                  <a:pt x="7035" y="4325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5" name="CustomShape 76"/>
          <p:cNvSpPr/>
          <p:nvPr/>
        </p:nvSpPr>
        <p:spPr>
          <a:xfrm>
            <a:off x="7609589" y="5185217"/>
            <a:ext cx="698551" cy="347981"/>
          </a:xfrm>
          <a:custGeom>
            <a:avLst/>
            <a:gdLst/>
            <a:ahLst/>
            <a:cxnLst/>
            <a:rect l="l" t="t" r="r" b="b"/>
            <a:pathLst>
              <a:path w="5684" h="2973">
                <a:moveTo>
                  <a:pt x="0" y="2433"/>
                </a:moveTo>
                <a:lnTo>
                  <a:pt x="0" y="540"/>
                </a:lnTo>
                <a:lnTo>
                  <a:pt x="27" y="540"/>
                </a:lnTo>
                <a:lnTo>
                  <a:pt x="82" y="534"/>
                </a:lnTo>
                <a:lnTo>
                  <a:pt x="134" y="524"/>
                </a:lnTo>
                <a:lnTo>
                  <a:pt x="185" y="508"/>
                </a:lnTo>
                <a:lnTo>
                  <a:pt x="232" y="488"/>
                </a:lnTo>
                <a:lnTo>
                  <a:pt x="279" y="462"/>
                </a:lnTo>
                <a:lnTo>
                  <a:pt x="322" y="433"/>
                </a:lnTo>
                <a:lnTo>
                  <a:pt x="362" y="400"/>
                </a:lnTo>
                <a:lnTo>
                  <a:pt x="399" y="363"/>
                </a:lnTo>
                <a:lnTo>
                  <a:pt x="432" y="323"/>
                </a:lnTo>
                <a:lnTo>
                  <a:pt x="461" y="280"/>
                </a:lnTo>
                <a:lnTo>
                  <a:pt x="486" y="234"/>
                </a:lnTo>
                <a:lnTo>
                  <a:pt x="507" y="186"/>
                </a:lnTo>
                <a:lnTo>
                  <a:pt x="522" y="135"/>
                </a:lnTo>
                <a:lnTo>
                  <a:pt x="533" y="82"/>
                </a:lnTo>
                <a:lnTo>
                  <a:pt x="539" y="27"/>
                </a:lnTo>
                <a:lnTo>
                  <a:pt x="539" y="0"/>
                </a:lnTo>
                <a:lnTo>
                  <a:pt x="5144" y="0"/>
                </a:lnTo>
                <a:lnTo>
                  <a:pt x="5144" y="27"/>
                </a:lnTo>
                <a:lnTo>
                  <a:pt x="5150" y="82"/>
                </a:lnTo>
                <a:lnTo>
                  <a:pt x="5160" y="135"/>
                </a:lnTo>
                <a:lnTo>
                  <a:pt x="5176" y="186"/>
                </a:lnTo>
                <a:lnTo>
                  <a:pt x="5197" y="234"/>
                </a:lnTo>
                <a:lnTo>
                  <a:pt x="5222" y="280"/>
                </a:lnTo>
                <a:lnTo>
                  <a:pt x="5251" y="323"/>
                </a:lnTo>
                <a:lnTo>
                  <a:pt x="5284" y="363"/>
                </a:lnTo>
                <a:lnTo>
                  <a:pt x="5321" y="400"/>
                </a:lnTo>
                <a:lnTo>
                  <a:pt x="5361" y="433"/>
                </a:lnTo>
                <a:lnTo>
                  <a:pt x="5404" y="462"/>
                </a:lnTo>
                <a:lnTo>
                  <a:pt x="5450" y="488"/>
                </a:lnTo>
                <a:lnTo>
                  <a:pt x="5498" y="508"/>
                </a:lnTo>
                <a:lnTo>
                  <a:pt x="5549" y="524"/>
                </a:lnTo>
                <a:lnTo>
                  <a:pt x="5602" y="534"/>
                </a:lnTo>
                <a:lnTo>
                  <a:pt x="5656" y="540"/>
                </a:lnTo>
                <a:lnTo>
                  <a:pt x="5684" y="540"/>
                </a:lnTo>
                <a:lnTo>
                  <a:pt x="5684" y="2433"/>
                </a:lnTo>
                <a:lnTo>
                  <a:pt x="5656" y="2433"/>
                </a:lnTo>
                <a:lnTo>
                  <a:pt x="5602" y="2439"/>
                </a:lnTo>
                <a:lnTo>
                  <a:pt x="5549" y="2450"/>
                </a:lnTo>
                <a:lnTo>
                  <a:pt x="5498" y="2465"/>
                </a:lnTo>
                <a:lnTo>
                  <a:pt x="5450" y="2486"/>
                </a:lnTo>
                <a:lnTo>
                  <a:pt x="5404" y="2511"/>
                </a:lnTo>
                <a:lnTo>
                  <a:pt x="5361" y="2540"/>
                </a:lnTo>
                <a:lnTo>
                  <a:pt x="5321" y="2574"/>
                </a:lnTo>
                <a:lnTo>
                  <a:pt x="5284" y="2610"/>
                </a:lnTo>
                <a:lnTo>
                  <a:pt x="5251" y="2651"/>
                </a:lnTo>
                <a:lnTo>
                  <a:pt x="5222" y="2693"/>
                </a:lnTo>
                <a:lnTo>
                  <a:pt x="5197" y="2740"/>
                </a:lnTo>
                <a:lnTo>
                  <a:pt x="5176" y="2787"/>
                </a:lnTo>
                <a:lnTo>
                  <a:pt x="5160" y="2838"/>
                </a:lnTo>
                <a:lnTo>
                  <a:pt x="5150" y="2891"/>
                </a:lnTo>
                <a:lnTo>
                  <a:pt x="5144" y="2946"/>
                </a:lnTo>
                <a:lnTo>
                  <a:pt x="5144" y="2973"/>
                </a:lnTo>
                <a:lnTo>
                  <a:pt x="539" y="2973"/>
                </a:lnTo>
                <a:lnTo>
                  <a:pt x="539" y="2945"/>
                </a:lnTo>
                <a:lnTo>
                  <a:pt x="533" y="2888"/>
                </a:lnTo>
                <a:lnTo>
                  <a:pt x="522" y="2834"/>
                </a:lnTo>
                <a:lnTo>
                  <a:pt x="507" y="2782"/>
                </a:lnTo>
                <a:lnTo>
                  <a:pt x="486" y="2734"/>
                </a:lnTo>
                <a:lnTo>
                  <a:pt x="461" y="2687"/>
                </a:lnTo>
                <a:lnTo>
                  <a:pt x="432" y="2645"/>
                </a:lnTo>
                <a:lnTo>
                  <a:pt x="399" y="2605"/>
                </a:lnTo>
                <a:lnTo>
                  <a:pt x="362" y="2569"/>
                </a:lnTo>
                <a:lnTo>
                  <a:pt x="322" y="2536"/>
                </a:lnTo>
                <a:lnTo>
                  <a:pt x="279" y="2508"/>
                </a:lnTo>
                <a:lnTo>
                  <a:pt x="232" y="2483"/>
                </a:lnTo>
                <a:lnTo>
                  <a:pt x="185" y="2464"/>
                </a:lnTo>
                <a:lnTo>
                  <a:pt x="134" y="2449"/>
                </a:lnTo>
                <a:lnTo>
                  <a:pt x="82" y="2439"/>
                </a:lnTo>
                <a:lnTo>
                  <a:pt x="27" y="2433"/>
                </a:lnTo>
                <a:lnTo>
                  <a:pt x="0" y="243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6" name="CustomShape 77"/>
          <p:cNvSpPr/>
          <p:nvPr/>
        </p:nvSpPr>
        <p:spPr>
          <a:xfrm>
            <a:off x="7833932" y="5240667"/>
            <a:ext cx="248677" cy="237079"/>
          </a:xfrm>
          <a:custGeom>
            <a:avLst/>
            <a:gdLst/>
            <a:ahLst/>
            <a:cxnLst/>
            <a:rect l="l" t="t" r="r" b="b"/>
            <a:pathLst>
              <a:path w="2026" h="2028">
                <a:moveTo>
                  <a:pt x="1013" y="0"/>
                </a:moveTo>
                <a:lnTo>
                  <a:pt x="1065" y="1"/>
                </a:lnTo>
                <a:lnTo>
                  <a:pt x="1167" y="12"/>
                </a:lnTo>
                <a:lnTo>
                  <a:pt x="1266" y="32"/>
                </a:lnTo>
                <a:lnTo>
                  <a:pt x="1361" y="61"/>
                </a:lnTo>
                <a:lnTo>
                  <a:pt x="1451" y="100"/>
                </a:lnTo>
                <a:lnTo>
                  <a:pt x="1538" y="146"/>
                </a:lnTo>
                <a:lnTo>
                  <a:pt x="1619" y="201"/>
                </a:lnTo>
                <a:lnTo>
                  <a:pt x="1694" y="263"/>
                </a:lnTo>
                <a:lnTo>
                  <a:pt x="1762" y="332"/>
                </a:lnTo>
                <a:lnTo>
                  <a:pt x="1824" y="407"/>
                </a:lnTo>
                <a:lnTo>
                  <a:pt x="1879" y="488"/>
                </a:lnTo>
                <a:lnTo>
                  <a:pt x="1925" y="574"/>
                </a:lnTo>
                <a:lnTo>
                  <a:pt x="1964" y="665"/>
                </a:lnTo>
                <a:lnTo>
                  <a:pt x="1994" y="761"/>
                </a:lnTo>
                <a:lnTo>
                  <a:pt x="2015" y="859"/>
                </a:lnTo>
                <a:lnTo>
                  <a:pt x="2025" y="961"/>
                </a:lnTo>
                <a:lnTo>
                  <a:pt x="2026" y="1014"/>
                </a:lnTo>
                <a:lnTo>
                  <a:pt x="2025" y="1066"/>
                </a:lnTo>
                <a:lnTo>
                  <a:pt x="2015" y="1168"/>
                </a:lnTo>
                <a:lnTo>
                  <a:pt x="1994" y="1267"/>
                </a:lnTo>
                <a:lnTo>
                  <a:pt x="1964" y="1363"/>
                </a:lnTo>
                <a:lnTo>
                  <a:pt x="1925" y="1453"/>
                </a:lnTo>
                <a:lnTo>
                  <a:pt x="1879" y="1539"/>
                </a:lnTo>
                <a:lnTo>
                  <a:pt x="1824" y="1620"/>
                </a:lnTo>
                <a:lnTo>
                  <a:pt x="1762" y="1695"/>
                </a:lnTo>
                <a:lnTo>
                  <a:pt x="1694" y="1764"/>
                </a:lnTo>
                <a:lnTo>
                  <a:pt x="1619" y="1826"/>
                </a:lnTo>
                <a:lnTo>
                  <a:pt x="1538" y="1881"/>
                </a:lnTo>
                <a:lnTo>
                  <a:pt x="1451" y="1927"/>
                </a:lnTo>
                <a:lnTo>
                  <a:pt x="1361" y="1966"/>
                </a:lnTo>
                <a:lnTo>
                  <a:pt x="1266" y="1996"/>
                </a:lnTo>
                <a:lnTo>
                  <a:pt x="1167" y="2016"/>
                </a:lnTo>
                <a:lnTo>
                  <a:pt x="1065" y="2027"/>
                </a:lnTo>
                <a:lnTo>
                  <a:pt x="1013" y="2028"/>
                </a:lnTo>
                <a:lnTo>
                  <a:pt x="960" y="2027"/>
                </a:lnTo>
                <a:lnTo>
                  <a:pt x="858" y="2016"/>
                </a:lnTo>
                <a:lnTo>
                  <a:pt x="760" y="1996"/>
                </a:lnTo>
                <a:lnTo>
                  <a:pt x="665" y="1966"/>
                </a:lnTo>
                <a:lnTo>
                  <a:pt x="574" y="1927"/>
                </a:lnTo>
                <a:lnTo>
                  <a:pt x="487" y="1881"/>
                </a:lnTo>
                <a:lnTo>
                  <a:pt x="406" y="1826"/>
                </a:lnTo>
                <a:lnTo>
                  <a:pt x="331" y="1764"/>
                </a:lnTo>
                <a:lnTo>
                  <a:pt x="263" y="1695"/>
                </a:lnTo>
                <a:lnTo>
                  <a:pt x="201" y="1620"/>
                </a:lnTo>
                <a:lnTo>
                  <a:pt x="146" y="1539"/>
                </a:lnTo>
                <a:lnTo>
                  <a:pt x="100" y="1453"/>
                </a:lnTo>
                <a:lnTo>
                  <a:pt x="61" y="1363"/>
                </a:lnTo>
                <a:lnTo>
                  <a:pt x="32" y="1267"/>
                </a:lnTo>
                <a:lnTo>
                  <a:pt x="11" y="1168"/>
                </a:lnTo>
                <a:lnTo>
                  <a:pt x="1" y="1066"/>
                </a:lnTo>
                <a:lnTo>
                  <a:pt x="0" y="1014"/>
                </a:lnTo>
                <a:lnTo>
                  <a:pt x="1" y="961"/>
                </a:lnTo>
                <a:lnTo>
                  <a:pt x="11" y="859"/>
                </a:lnTo>
                <a:lnTo>
                  <a:pt x="32" y="761"/>
                </a:lnTo>
                <a:lnTo>
                  <a:pt x="61" y="665"/>
                </a:lnTo>
                <a:lnTo>
                  <a:pt x="100" y="574"/>
                </a:lnTo>
                <a:lnTo>
                  <a:pt x="146" y="488"/>
                </a:lnTo>
                <a:lnTo>
                  <a:pt x="201" y="407"/>
                </a:lnTo>
                <a:lnTo>
                  <a:pt x="263" y="332"/>
                </a:lnTo>
                <a:lnTo>
                  <a:pt x="331" y="263"/>
                </a:lnTo>
                <a:lnTo>
                  <a:pt x="406" y="201"/>
                </a:lnTo>
                <a:lnTo>
                  <a:pt x="487" y="146"/>
                </a:lnTo>
                <a:lnTo>
                  <a:pt x="574" y="100"/>
                </a:lnTo>
                <a:lnTo>
                  <a:pt x="665" y="61"/>
                </a:lnTo>
                <a:lnTo>
                  <a:pt x="760" y="32"/>
                </a:lnTo>
                <a:lnTo>
                  <a:pt x="858" y="12"/>
                </a:lnTo>
                <a:lnTo>
                  <a:pt x="960" y="1"/>
                </a:lnTo>
                <a:lnTo>
                  <a:pt x="10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7" name="CustomShape 78"/>
          <p:cNvSpPr/>
          <p:nvPr/>
        </p:nvSpPr>
        <p:spPr>
          <a:xfrm>
            <a:off x="8179943" y="5337423"/>
            <a:ext cx="45699" cy="43568"/>
          </a:xfrm>
          <a:custGeom>
            <a:avLst/>
            <a:gdLst/>
            <a:ahLst/>
            <a:cxnLst/>
            <a:rect l="l" t="t" r="r" b="b"/>
            <a:pathLst>
              <a:path w="378" h="379">
                <a:moveTo>
                  <a:pt x="190" y="0"/>
                </a:moveTo>
                <a:lnTo>
                  <a:pt x="209" y="1"/>
                </a:lnTo>
                <a:lnTo>
                  <a:pt x="246" y="9"/>
                </a:lnTo>
                <a:lnTo>
                  <a:pt x="280" y="23"/>
                </a:lnTo>
                <a:lnTo>
                  <a:pt x="310" y="43"/>
                </a:lnTo>
                <a:lnTo>
                  <a:pt x="336" y="69"/>
                </a:lnTo>
                <a:lnTo>
                  <a:pt x="356" y="100"/>
                </a:lnTo>
                <a:lnTo>
                  <a:pt x="370" y="133"/>
                </a:lnTo>
                <a:lnTo>
                  <a:pt x="378" y="170"/>
                </a:lnTo>
                <a:lnTo>
                  <a:pt x="378" y="190"/>
                </a:lnTo>
                <a:lnTo>
                  <a:pt x="378" y="209"/>
                </a:lnTo>
                <a:lnTo>
                  <a:pt x="370" y="246"/>
                </a:lnTo>
                <a:lnTo>
                  <a:pt x="356" y="280"/>
                </a:lnTo>
                <a:lnTo>
                  <a:pt x="336" y="311"/>
                </a:lnTo>
                <a:lnTo>
                  <a:pt x="310" y="336"/>
                </a:lnTo>
                <a:lnTo>
                  <a:pt x="280" y="356"/>
                </a:lnTo>
                <a:lnTo>
                  <a:pt x="246" y="370"/>
                </a:lnTo>
                <a:lnTo>
                  <a:pt x="209" y="379"/>
                </a:lnTo>
                <a:lnTo>
                  <a:pt x="190" y="379"/>
                </a:lnTo>
                <a:lnTo>
                  <a:pt x="170" y="379"/>
                </a:lnTo>
                <a:lnTo>
                  <a:pt x="133" y="370"/>
                </a:lnTo>
                <a:lnTo>
                  <a:pt x="100" y="356"/>
                </a:lnTo>
                <a:lnTo>
                  <a:pt x="69" y="336"/>
                </a:lnTo>
                <a:lnTo>
                  <a:pt x="43" y="311"/>
                </a:lnTo>
                <a:lnTo>
                  <a:pt x="23" y="280"/>
                </a:lnTo>
                <a:lnTo>
                  <a:pt x="9" y="246"/>
                </a:lnTo>
                <a:lnTo>
                  <a:pt x="1" y="209"/>
                </a:lnTo>
                <a:lnTo>
                  <a:pt x="0" y="190"/>
                </a:lnTo>
                <a:lnTo>
                  <a:pt x="1" y="170"/>
                </a:lnTo>
                <a:lnTo>
                  <a:pt x="9" y="133"/>
                </a:lnTo>
                <a:lnTo>
                  <a:pt x="23" y="100"/>
                </a:lnTo>
                <a:lnTo>
                  <a:pt x="43" y="69"/>
                </a:lnTo>
                <a:lnTo>
                  <a:pt x="69" y="43"/>
                </a:lnTo>
                <a:lnTo>
                  <a:pt x="100" y="23"/>
                </a:lnTo>
                <a:lnTo>
                  <a:pt x="133" y="9"/>
                </a:lnTo>
                <a:lnTo>
                  <a:pt x="170" y="1"/>
                </a:lnTo>
                <a:lnTo>
                  <a:pt x="19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8" name="CustomShape 79"/>
          <p:cNvSpPr/>
          <p:nvPr/>
        </p:nvSpPr>
        <p:spPr>
          <a:xfrm>
            <a:off x="7690305" y="5337423"/>
            <a:ext cx="46887" cy="43568"/>
          </a:xfrm>
          <a:custGeom>
            <a:avLst/>
            <a:gdLst/>
            <a:ahLst/>
            <a:cxnLst/>
            <a:rect l="l" t="t" r="r" b="b"/>
            <a:pathLst>
              <a:path w="378" h="379">
                <a:moveTo>
                  <a:pt x="189" y="0"/>
                </a:moveTo>
                <a:lnTo>
                  <a:pt x="208" y="1"/>
                </a:lnTo>
                <a:lnTo>
                  <a:pt x="245" y="9"/>
                </a:lnTo>
                <a:lnTo>
                  <a:pt x="279" y="23"/>
                </a:lnTo>
                <a:lnTo>
                  <a:pt x="310" y="43"/>
                </a:lnTo>
                <a:lnTo>
                  <a:pt x="335" y="69"/>
                </a:lnTo>
                <a:lnTo>
                  <a:pt x="355" y="100"/>
                </a:lnTo>
                <a:lnTo>
                  <a:pt x="369" y="133"/>
                </a:lnTo>
                <a:lnTo>
                  <a:pt x="378" y="170"/>
                </a:lnTo>
                <a:lnTo>
                  <a:pt x="378" y="190"/>
                </a:lnTo>
                <a:lnTo>
                  <a:pt x="378" y="209"/>
                </a:lnTo>
                <a:lnTo>
                  <a:pt x="369" y="246"/>
                </a:lnTo>
                <a:lnTo>
                  <a:pt x="355" y="280"/>
                </a:lnTo>
                <a:lnTo>
                  <a:pt x="335" y="311"/>
                </a:lnTo>
                <a:lnTo>
                  <a:pt x="310" y="336"/>
                </a:lnTo>
                <a:lnTo>
                  <a:pt x="279" y="356"/>
                </a:lnTo>
                <a:lnTo>
                  <a:pt x="245" y="370"/>
                </a:lnTo>
                <a:lnTo>
                  <a:pt x="208" y="379"/>
                </a:lnTo>
                <a:lnTo>
                  <a:pt x="189" y="379"/>
                </a:lnTo>
                <a:lnTo>
                  <a:pt x="169" y="379"/>
                </a:lnTo>
                <a:lnTo>
                  <a:pt x="132" y="370"/>
                </a:lnTo>
                <a:lnTo>
                  <a:pt x="99" y="356"/>
                </a:lnTo>
                <a:lnTo>
                  <a:pt x="69" y="336"/>
                </a:lnTo>
                <a:lnTo>
                  <a:pt x="42" y="311"/>
                </a:lnTo>
                <a:lnTo>
                  <a:pt x="22" y="280"/>
                </a:lnTo>
                <a:lnTo>
                  <a:pt x="8" y="246"/>
                </a:lnTo>
                <a:lnTo>
                  <a:pt x="1" y="209"/>
                </a:lnTo>
                <a:lnTo>
                  <a:pt x="0" y="190"/>
                </a:lnTo>
                <a:lnTo>
                  <a:pt x="1" y="170"/>
                </a:lnTo>
                <a:lnTo>
                  <a:pt x="8" y="133"/>
                </a:lnTo>
                <a:lnTo>
                  <a:pt x="22" y="100"/>
                </a:lnTo>
                <a:lnTo>
                  <a:pt x="42" y="69"/>
                </a:lnTo>
                <a:lnTo>
                  <a:pt x="69" y="43"/>
                </a:lnTo>
                <a:lnTo>
                  <a:pt x="99" y="23"/>
                </a:lnTo>
                <a:lnTo>
                  <a:pt x="132" y="9"/>
                </a:lnTo>
                <a:lnTo>
                  <a:pt x="169" y="1"/>
                </a:lnTo>
                <a:lnTo>
                  <a:pt x="18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09" name="CustomShape 80"/>
          <p:cNvSpPr/>
          <p:nvPr/>
        </p:nvSpPr>
        <p:spPr>
          <a:xfrm>
            <a:off x="7917022" y="5291591"/>
            <a:ext cx="81903" cy="137495"/>
          </a:xfrm>
          <a:custGeom>
            <a:avLst/>
            <a:gdLst/>
            <a:ahLst/>
            <a:cxnLst/>
            <a:rect l="l" t="t" r="r" b="b"/>
            <a:pathLst>
              <a:path w="675" h="1176">
                <a:moveTo>
                  <a:pt x="338" y="1176"/>
                </a:moveTo>
                <a:lnTo>
                  <a:pt x="303" y="1175"/>
                </a:lnTo>
                <a:lnTo>
                  <a:pt x="236" y="1162"/>
                </a:lnTo>
                <a:lnTo>
                  <a:pt x="175" y="1136"/>
                </a:lnTo>
                <a:lnTo>
                  <a:pt x="121" y="1100"/>
                </a:lnTo>
                <a:lnTo>
                  <a:pt x="76" y="1054"/>
                </a:lnTo>
                <a:lnTo>
                  <a:pt x="40" y="1001"/>
                </a:lnTo>
                <a:lnTo>
                  <a:pt x="15" y="940"/>
                </a:lnTo>
                <a:lnTo>
                  <a:pt x="1" y="874"/>
                </a:lnTo>
                <a:lnTo>
                  <a:pt x="0" y="838"/>
                </a:lnTo>
                <a:lnTo>
                  <a:pt x="176" y="838"/>
                </a:lnTo>
                <a:lnTo>
                  <a:pt x="176" y="856"/>
                </a:lnTo>
                <a:lnTo>
                  <a:pt x="182" y="889"/>
                </a:lnTo>
                <a:lnTo>
                  <a:pt x="194" y="919"/>
                </a:lnTo>
                <a:lnTo>
                  <a:pt x="210" y="944"/>
                </a:lnTo>
                <a:lnTo>
                  <a:pt x="233" y="965"/>
                </a:lnTo>
                <a:lnTo>
                  <a:pt x="258" y="982"/>
                </a:lnTo>
                <a:lnTo>
                  <a:pt x="287" y="994"/>
                </a:lnTo>
                <a:lnTo>
                  <a:pt x="320" y="1000"/>
                </a:lnTo>
                <a:lnTo>
                  <a:pt x="338" y="1001"/>
                </a:lnTo>
                <a:lnTo>
                  <a:pt x="355" y="1000"/>
                </a:lnTo>
                <a:lnTo>
                  <a:pt x="388" y="994"/>
                </a:lnTo>
                <a:lnTo>
                  <a:pt x="417" y="982"/>
                </a:lnTo>
                <a:lnTo>
                  <a:pt x="443" y="965"/>
                </a:lnTo>
                <a:lnTo>
                  <a:pt x="465" y="944"/>
                </a:lnTo>
                <a:lnTo>
                  <a:pt x="482" y="919"/>
                </a:lnTo>
                <a:lnTo>
                  <a:pt x="493" y="889"/>
                </a:lnTo>
                <a:lnTo>
                  <a:pt x="499" y="856"/>
                </a:lnTo>
                <a:lnTo>
                  <a:pt x="500" y="838"/>
                </a:lnTo>
                <a:lnTo>
                  <a:pt x="499" y="821"/>
                </a:lnTo>
                <a:lnTo>
                  <a:pt x="493" y="788"/>
                </a:lnTo>
                <a:lnTo>
                  <a:pt x="482" y="758"/>
                </a:lnTo>
                <a:lnTo>
                  <a:pt x="465" y="733"/>
                </a:lnTo>
                <a:lnTo>
                  <a:pt x="443" y="712"/>
                </a:lnTo>
                <a:lnTo>
                  <a:pt x="417" y="695"/>
                </a:lnTo>
                <a:lnTo>
                  <a:pt x="388" y="683"/>
                </a:lnTo>
                <a:lnTo>
                  <a:pt x="355" y="677"/>
                </a:lnTo>
                <a:lnTo>
                  <a:pt x="338" y="676"/>
                </a:lnTo>
                <a:lnTo>
                  <a:pt x="303" y="675"/>
                </a:lnTo>
                <a:lnTo>
                  <a:pt x="236" y="662"/>
                </a:lnTo>
                <a:lnTo>
                  <a:pt x="175" y="637"/>
                </a:lnTo>
                <a:lnTo>
                  <a:pt x="121" y="600"/>
                </a:lnTo>
                <a:lnTo>
                  <a:pt x="76" y="555"/>
                </a:lnTo>
                <a:lnTo>
                  <a:pt x="40" y="501"/>
                </a:lnTo>
                <a:lnTo>
                  <a:pt x="15" y="440"/>
                </a:lnTo>
                <a:lnTo>
                  <a:pt x="1" y="373"/>
                </a:lnTo>
                <a:lnTo>
                  <a:pt x="0" y="339"/>
                </a:lnTo>
                <a:lnTo>
                  <a:pt x="1" y="303"/>
                </a:lnTo>
                <a:lnTo>
                  <a:pt x="15" y="236"/>
                </a:lnTo>
                <a:lnTo>
                  <a:pt x="40" y="176"/>
                </a:lnTo>
                <a:lnTo>
                  <a:pt x="76" y="122"/>
                </a:lnTo>
                <a:lnTo>
                  <a:pt x="121" y="76"/>
                </a:lnTo>
                <a:lnTo>
                  <a:pt x="175" y="41"/>
                </a:lnTo>
                <a:lnTo>
                  <a:pt x="236" y="15"/>
                </a:lnTo>
                <a:lnTo>
                  <a:pt x="303" y="1"/>
                </a:lnTo>
                <a:lnTo>
                  <a:pt x="338" y="0"/>
                </a:lnTo>
                <a:lnTo>
                  <a:pt x="372" y="1"/>
                </a:lnTo>
                <a:lnTo>
                  <a:pt x="439" y="15"/>
                </a:lnTo>
                <a:lnTo>
                  <a:pt x="500" y="41"/>
                </a:lnTo>
                <a:lnTo>
                  <a:pt x="554" y="76"/>
                </a:lnTo>
                <a:lnTo>
                  <a:pt x="599" y="122"/>
                </a:lnTo>
                <a:lnTo>
                  <a:pt x="636" y="176"/>
                </a:lnTo>
                <a:lnTo>
                  <a:pt x="661" y="236"/>
                </a:lnTo>
                <a:lnTo>
                  <a:pt x="674" y="303"/>
                </a:lnTo>
                <a:lnTo>
                  <a:pt x="675" y="339"/>
                </a:lnTo>
                <a:lnTo>
                  <a:pt x="500" y="339"/>
                </a:lnTo>
                <a:lnTo>
                  <a:pt x="499" y="321"/>
                </a:lnTo>
                <a:lnTo>
                  <a:pt x="493" y="288"/>
                </a:lnTo>
                <a:lnTo>
                  <a:pt x="482" y="259"/>
                </a:lnTo>
                <a:lnTo>
                  <a:pt x="465" y="233"/>
                </a:lnTo>
                <a:lnTo>
                  <a:pt x="443" y="211"/>
                </a:lnTo>
                <a:lnTo>
                  <a:pt x="417" y="195"/>
                </a:lnTo>
                <a:lnTo>
                  <a:pt x="388" y="183"/>
                </a:lnTo>
                <a:lnTo>
                  <a:pt x="355" y="177"/>
                </a:lnTo>
                <a:lnTo>
                  <a:pt x="338" y="177"/>
                </a:lnTo>
                <a:lnTo>
                  <a:pt x="320" y="177"/>
                </a:lnTo>
                <a:lnTo>
                  <a:pt x="287" y="183"/>
                </a:lnTo>
                <a:lnTo>
                  <a:pt x="258" y="195"/>
                </a:lnTo>
                <a:lnTo>
                  <a:pt x="233" y="211"/>
                </a:lnTo>
                <a:lnTo>
                  <a:pt x="210" y="233"/>
                </a:lnTo>
                <a:lnTo>
                  <a:pt x="194" y="259"/>
                </a:lnTo>
                <a:lnTo>
                  <a:pt x="182" y="288"/>
                </a:lnTo>
                <a:lnTo>
                  <a:pt x="176" y="321"/>
                </a:lnTo>
                <a:lnTo>
                  <a:pt x="176" y="339"/>
                </a:lnTo>
                <a:lnTo>
                  <a:pt x="176" y="356"/>
                </a:lnTo>
                <a:lnTo>
                  <a:pt x="182" y="388"/>
                </a:lnTo>
                <a:lnTo>
                  <a:pt x="194" y="418"/>
                </a:lnTo>
                <a:lnTo>
                  <a:pt x="210" y="444"/>
                </a:lnTo>
                <a:lnTo>
                  <a:pt x="233" y="465"/>
                </a:lnTo>
                <a:lnTo>
                  <a:pt x="258" y="483"/>
                </a:lnTo>
                <a:lnTo>
                  <a:pt x="287" y="494"/>
                </a:lnTo>
                <a:lnTo>
                  <a:pt x="320" y="500"/>
                </a:lnTo>
                <a:lnTo>
                  <a:pt x="338" y="501"/>
                </a:lnTo>
                <a:lnTo>
                  <a:pt x="372" y="502"/>
                </a:lnTo>
                <a:lnTo>
                  <a:pt x="439" y="515"/>
                </a:lnTo>
                <a:lnTo>
                  <a:pt x="500" y="540"/>
                </a:lnTo>
                <a:lnTo>
                  <a:pt x="554" y="577"/>
                </a:lnTo>
                <a:lnTo>
                  <a:pt x="599" y="623"/>
                </a:lnTo>
                <a:lnTo>
                  <a:pt x="636" y="676"/>
                </a:lnTo>
                <a:lnTo>
                  <a:pt x="661" y="737"/>
                </a:lnTo>
                <a:lnTo>
                  <a:pt x="674" y="803"/>
                </a:lnTo>
                <a:lnTo>
                  <a:pt x="675" y="838"/>
                </a:lnTo>
                <a:lnTo>
                  <a:pt x="674" y="871"/>
                </a:lnTo>
                <a:lnTo>
                  <a:pt x="661" y="935"/>
                </a:lnTo>
                <a:lnTo>
                  <a:pt x="636" y="995"/>
                </a:lnTo>
                <a:lnTo>
                  <a:pt x="599" y="1049"/>
                </a:lnTo>
                <a:lnTo>
                  <a:pt x="554" y="1096"/>
                </a:lnTo>
                <a:lnTo>
                  <a:pt x="500" y="1133"/>
                </a:lnTo>
                <a:lnTo>
                  <a:pt x="439" y="1161"/>
                </a:lnTo>
                <a:lnTo>
                  <a:pt x="372" y="1175"/>
                </a:lnTo>
                <a:lnTo>
                  <a:pt x="338" y="1176"/>
                </a:lnTo>
                <a:close/>
              </a:path>
            </a:pathLst>
          </a:cu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0" name="CustomShape 81"/>
          <p:cNvSpPr/>
          <p:nvPr/>
        </p:nvSpPr>
        <p:spPr>
          <a:xfrm>
            <a:off x="7948478" y="5277446"/>
            <a:ext cx="21366" cy="15277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1" name="CustomShape 82"/>
          <p:cNvSpPr/>
          <p:nvPr/>
        </p:nvSpPr>
        <p:spPr>
          <a:xfrm>
            <a:off x="7948478" y="5426823"/>
            <a:ext cx="21366" cy="14712"/>
          </a:xfrm>
          <a:prstGeom prst="rect">
            <a:avLst/>
          </a:prstGeom>
          <a:solidFill>
            <a:srgbClr val="27335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2" name="CustomShape 83"/>
          <p:cNvSpPr/>
          <p:nvPr/>
        </p:nvSpPr>
        <p:spPr>
          <a:xfrm>
            <a:off x="12257892" y="4305928"/>
            <a:ext cx="5172959" cy="133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>
              <a:lnSpc>
                <a:spcPct val="150000"/>
              </a:lnSpc>
            </a:pP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목표달성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프로젝트</a:t>
            </a:r>
            <a:endParaRPr lang="en-US" sz="28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강사의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세밀하고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꼼꼼한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1:1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클리닉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TOEIC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성적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균 200점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향상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목표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!</a:t>
            </a:r>
          </a:p>
        </p:txBody>
      </p:sp>
      <p:sp>
        <p:nvSpPr>
          <p:cNvPr id="1513" name="Line 84"/>
          <p:cNvSpPr/>
          <p:nvPr/>
        </p:nvSpPr>
        <p:spPr>
          <a:xfrm>
            <a:off x="12462650" y="6184335"/>
            <a:ext cx="5195906" cy="565"/>
          </a:xfrm>
          <a:prstGeom prst="line">
            <a:avLst/>
          </a:prstGeom>
          <a:ln w="19080">
            <a:solidFill>
              <a:schemeClr val="tx1"/>
            </a:solidFill>
            <a:custDash>
              <a:ds d="300000" sp="100000"/>
            </a:custDash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4" name="CustomShape 85"/>
          <p:cNvSpPr/>
          <p:nvPr/>
        </p:nvSpPr>
        <p:spPr>
          <a:xfrm>
            <a:off x="12342169" y="7158807"/>
            <a:ext cx="5939762" cy="1767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>
              <a:lnSpc>
                <a:spcPct val="150000"/>
              </a:lnSpc>
            </a:pP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수강생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만족도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조사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실시</a:t>
            </a:r>
            <a:endParaRPr lang="en-US" sz="28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중간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만족도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조사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피드백으로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학교와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학생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모두가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만족할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수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있는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과정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5" name="Line 86"/>
          <p:cNvSpPr/>
          <p:nvPr/>
        </p:nvSpPr>
        <p:spPr>
          <a:xfrm>
            <a:off x="12438317" y="9079935"/>
            <a:ext cx="5234089" cy="565"/>
          </a:xfrm>
          <a:prstGeom prst="line">
            <a:avLst/>
          </a:prstGeom>
          <a:ln w="19080">
            <a:solidFill>
              <a:schemeClr val="tx1"/>
            </a:solidFill>
            <a:custDash>
              <a:ds d="300000" sp="100000"/>
            </a:custDash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6" name="CustomShape 87"/>
          <p:cNvSpPr/>
          <p:nvPr/>
        </p:nvSpPr>
        <p:spPr>
          <a:xfrm>
            <a:off x="361156" y="4305928"/>
            <a:ext cx="5828184" cy="133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r">
              <a:lnSpc>
                <a:spcPct val="150000"/>
              </a:lnSpc>
            </a:pP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출석률은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곧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성적</a:t>
            </a:r>
            <a:endParaRPr lang="en-US" sz="28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r">
              <a:lnSpc>
                <a:spcPct val="150000"/>
              </a:lnSpc>
            </a:pP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수강생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전원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과정기간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내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출석률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100%를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목표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r">
              <a:lnSpc>
                <a:spcPct val="150000"/>
              </a:lnSpc>
            </a:pP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운영진의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밀착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출석관리로</a:t>
            </a:r>
            <a:r>
              <a:rPr lang="en-US" sz="2400" spc="-2" dirty="0">
                <a:solidFill>
                  <a:srgbClr val="40404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중도포기생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방지</a:t>
            </a:r>
            <a:endParaRPr lang="en-US" sz="2400" b="1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7" name="Line 88"/>
          <p:cNvSpPr/>
          <p:nvPr/>
        </p:nvSpPr>
        <p:spPr>
          <a:xfrm>
            <a:off x="742156" y="6261100"/>
            <a:ext cx="5254889" cy="0"/>
          </a:xfrm>
          <a:prstGeom prst="line">
            <a:avLst/>
          </a:prstGeom>
          <a:ln w="19080">
            <a:solidFill>
              <a:schemeClr val="tx1"/>
            </a:solidFill>
            <a:custDash>
              <a:ds d="300000" sp="100000"/>
            </a:custDash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8" name="CustomShape 89"/>
          <p:cNvSpPr/>
          <p:nvPr/>
        </p:nvSpPr>
        <p:spPr>
          <a:xfrm>
            <a:off x="540986" y="7212560"/>
            <a:ext cx="5720166" cy="1767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332" tIns="70166" rIns="140332" bIns="70166"/>
          <a:lstStyle/>
          <a:p>
            <a:pPr algn="r">
              <a:lnSpc>
                <a:spcPct val="150000"/>
              </a:lnSpc>
            </a:pP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효율적인</a:t>
            </a:r>
            <a:r>
              <a:rPr lang="en-US" sz="2800" b="1" spc="-2" dirty="0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800" b="1" spc="-2" dirty="0" err="1">
                <a:solidFill>
                  <a:srgbClr val="00B0F0"/>
                </a:solidFill>
                <a:latin typeface="Pretendard Medium" panose="020B0600000101010101" charset="-127"/>
                <a:ea typeface="Pretendard Medium" panose="020B0600000101010101" charset="-127"/>
              </a:rPr>
              <a:t>수업방식</a:t>
            </a:r>
            <a:endParaRPr lang="en-US" sz="28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r">
              <a:lnSpc>
                <a:spcPct val="150000"/>
              </a:lnSpc>
            </a:pP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언제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어디에서나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상황에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맞춰</a:t>
            </a:r>
            <a:r>
              <a:rPr lang="en-US" sz="2400" spc="-2" dirty="0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r">
              <a:lnSpc>
                <a:spcPct val="150000"/>
              </a:lnSpc>
            </a:pP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장소에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구애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받지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않는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b="1" spc="-2" dirty="0" err="1">
                <a:latin typeface="Pretendard Medium" panose="020B0600000101010101" charset="-127"/>
                <a:ea typeface="Pretendard Medium" panose="020B0600000101010101" charset="-127"/>
              </a:rPr>
              <a:t>맞춤식</a:t>
            </a:r>
            <a:r>
              <a:rPr lang="en-US" sz="2400" b="1" spc="-2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sz="2400" spc="-2" dirty="0" err="1">
                <a:solidFill>
                  <a:srgbClr val="595959"/>
                </a:solidFill>
                <a:latin typeface="Pretendard Medium" panose="020B0600000101010101" charset="-127"/>
                <a:ea typeface="Pretendard Medium" panose="020B0600000101010101" charset="-127"/>
              </a:rPr>
              <a:t>진행</a:t>
            </a: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r">
              <a:lnSpc>
                <a:spcPct val="150000"/>
              </a:lnSpc>
            </a:pPr>
            <a:endParaRPr lang="en-US" sz="2400" spc="-2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19" name="Line 90"/>
          <p:cNvSpPr/>
          <p:nvPr/>
        </p:nvSpPr>
        <p:spPr>
          <a:xfrm flipV="1">
            <a:off x="818356" y="9145381"/>
            <a:ext cx="5371577" cy="11318"/>
          </a:xfrm>
          <a:prstGeom prst="line">
            <a:avLst/>
          </a:prstGeom>
          <a:ln w="19080">
            <a:solidFill>
              <a:schemeClr val="tx1"/>
            </a:solidFill>
            <a:custDash>
              <a:ds d="300000" sp="100000"/>
            </a:custDash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ko-KR" altLang="en-US" sz="36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520" name="CustomShape 91"/>
          <p:cNvSpPr/>
          <p:nvPr/>
        </p:nvSpPr>
        <p:spPr>
          <a:xfrm>
            <a:off x="3237081" y="1703558"/>
            <a:ext cx="12580221" cy="11389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40332" tIns="70166" rIns="140332" bIns="70166" anchor="ctr"/>
          <a:lstStyle/>
          <a:p>
            <a:pPr algn="ctr">
              <a:lnSpc>
                <a:spcPct val="150000"/>
              </a:lnSpc>
            </a:pPr>
            <a:r>
              <a:rPr lang="ko-KR" altLang="en-US" sz="3600" dirty="0">
                <a:latin typeface="Pretendard Medium" panose="020B0600000101010101" charset="-127"/>
                <a:ea typeface="Pretendard Medium" panose="020B0600000101010101" charset="-127"/>
              </a:rPr>
              <a:t>체계적인 외국어 집중 교육 과정을 통해 글로벌 </a:t>
            </a:r>
            <a:endParaRPr lang="en-US" altLang="ko-KR" sz="36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600" dirty="0">
                <a:latin typeface="Pretendard Medium" panose="020B0600000101010101" charset="-127"/>
                <a:ea typeface="Pretendard Medium" panose="020B0600000101010101" charset="-127"/>
              </a:rPr>
              <a:t>커뮤니케이션 역량을 갖춘 실무형 인재를 양성합니다</a:t>
            </a:r>
            <a:r>
              <a:rPr lang="en-US" altLang="ko-KR" sz="3600" dirty="0"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  <a:endParaRPr lang="en-US" sz="3600" spc="-2" dirty="0">
              <a:solidFill>
                <a:srgbClr val="00B0F0"/>
              </a:solidFill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6B8BC22-959A-D139-9FEA-4AB410B5275B}"/>
              </a:ext>
            </a:extLst>
          </p:cNvPr>
          <p:cNvGrpSpPr/>
          <p:nvPr/>
        </p:nvGrpSpPr>
        <p:grpSpPr>
          <a:xfrm>
            <a:off x="519112" y="622300"/>
            <a:ext cx="5633244" cy="409564"/>
            <a:chOff x="589759" y="850900"/>
            <a:chExt cx="3381282" cy="409564"/>
          </a:xfrm>
        </p:grpSpPr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5F879D1B-6AF1-D5AC-DED0-2E7C955375FC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5. </a:t>
              </a:r>
              <a:r>
                <a:rPr lang="ko-KR" altLang="en-US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향후운영계획</a:t>
              </a:r>
            </a:p>
          </p:txBody>
        </p:sp>
        <p:pic>
          <p:nvPicPr>
            <p:cNvPr id="5" name="Picture 13">
              <a:extLst>
                <a:ext uri="{FF2B5EF4-FFF2-40B4-BE49-F238E27FC236}">
                  <a16:creationId xmlns:a16="http://schemas.microsoft.com/office/drawing/2014/main" id="{655DA66E-011D-CF95-3D9B-9109464B5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4">
            <a:extLst>
              <a:ext uri="{FF2B5EF4-FFF2-40B4-BE49-F238E27FC236}">
                <a16:creationId xmlns:a16="http://schemas.microsoft.com/office/drawing/2014/main" id="{C908771C-D93C-D5A8-5DA7-35262BA10B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>
            <a:off x="519113" y="1489181"/>
            <a:ext cx="18130043" cy="12953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7C6B94-8624-5673-FA0F-88E2FC21C2E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19725" y="3305896"/>
            <a:ext cx="8077200" cy="4948184"/>
          </a:xfrm>
          <a:prstGeom prst="rect">
            <a:avLst/>
          </a:prstGeom>
          <a:ln>
            <a:noFill/>
          </a:ln>
        </p:spPr>
      </p:pic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D20112CC-DAD5-2CC0-968A-3272BDE46B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87288"/>
              </p:ext>
            </p:extLst>
          </p:nvPr>
        </p:nvGraphicFramePr>
        <p:xfrm>
          <a:off x="688774" y="8282724"/>
          <a:ext cx="8008152" cy="1752599"/>
        </p:xfrm>
        <a:graphic>
          <a:graphicData uri="http://schemas.openxmlformats.org/drawingml/2006/table">
            <a:tbl>
              <a:tblPr/>
              <a:tblGrid>
                <a:gridCol w="14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5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4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41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0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</a:rPr>
                        <a:t>분반</a:t>
                      </a:r>
                      <a:endParaRPr lang="en-US" sz="2000" b="0" strike="noStrike" spc="-1" dirty="0">
                        <a:latin typeface="굴림"/>
                      </a:endParaRPr>
                    </a:p>
                  </a:txBody>
                  <a:tcPr anchor="ctr">
                    <a:lnL w="252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A반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(</a:t>
                      </a: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고급반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)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B반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(</a:t>
                      </a: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중급반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)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C반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(초급_1반)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D반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(초급_2반)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전체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 </a:t>
                      </a: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평균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252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교육전</a:t>
                      </a:r>
                      <a:endParaRPr lang="en-US" sz="1800" b="0" strike="noStrike" spc="-1" dirty="0">
                        <a:latin typeface="굴림"/>
                      </a:endParaRPr>
                    </a:p>
                  </a:txBody>
                  <a:tcPr anchor="ctr">
                    <a:lnL w="252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751.8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641.9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527.5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373.8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572.9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25200">
                      <a:solidFill>
                        <a:srgbClr val="000000"/>
                      </a:solidFill>
                    </a:lnR>
                    <a:lnT w="25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교육후</a:t>
                      </a:r>
                      <a:endParaRPr lang="en-US" sz="1800" b="0" strike="noStrike" spc="-1" dirty="0">
                        <a:latin typeface="굴림"/>
                      </a:endParaRPr>
                    </a:p>
                  </a:txBody>
                  <a:tcPr anchor="ctr">
                    <a:lnL w="252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789.6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731.3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632.7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554.8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678.1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25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72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최고점</a:t>
                      </a:r>
                      <a:r>
                        <a:rPr lang="en-US" sz="1800" b="1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 </a:t>
                      </a:r>
                      <a:r>
                        <a:rPr lang="en-US" sz="1800" b="1" strike="noStrike" spc="-1" dirty="0" err="1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향상도</a:t>
                      </a:r>
                      <a:endParaRPr lang="en-US" sz="1800" b="0" strike="noStrike" spc="-1" dirty="0">
                        <a:latin typeface="굴림"/>
                      </a:endParaRPr>
                    </a:p>
                  </a:txBody>
                  <a:tcPr anchor="ctr">
                    <a:lnL w="252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37.8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89.4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105.2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36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181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360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Pretendard Medium" panose="020B0600000101010101" charset="-127"/>
                        </a:rPr>
                        <a:t>105.2</a:t>
                      </a:r>
                      <a:endParaRPr lang="en-US" sz="1400" b="0" strike="noStrike" spc="-1" dirty="0">
                        <a:latin typeface="굴림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25200">
                      <a:solidFill>
                        <a:srgbClr val="000000"/>
                      </a:solidFill>
                    </a:lnR>
                    <a:lnT w="7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7D655F2-F4B2-362E-00F7-93500385D565}"/>
              </a:ext>
            </a:extLst>
          </p:cNvPr>
          <p:cNvSpPr txBox="1"/>
          <p:nvPr/>
        </p:nvSpPr>
        <p:spPr>
          <a:xfrm>
            <a:off x="9047956" y="5346700"/>
            <a:ext cx="950619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본 교육 과정은 </a:t>
            </a:r>
            <a:r>
              <a:rPr lang="ko-KR" altLang="en-US" sz="2800" b="1" dirty="0">
                <a:latin typeface="Pretendard Medium" panose="020B0600000101010101" charset="-127"/>
                <a:ea typeface="Pretendard Medium" panose="020B0600000101010101" charset="-127"/>
              </a:rPr>
              <a:t>레벨별 맞춤 커리큘럼</a:t>
            </a: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을 바탕으로</a:t>
            </a:r>
            <a:b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수강생의 실질적인 성과 향상을 유도하였으며</a:t>
            </a:r>
            <a:r>
              <a:rPr lang="en-US" altLang="ko-KR" sz="2800" dirty="0">
                <a:latin typeface="Pretendard Medium" panose="020B0600000101010101" charset="-127"/>
                <a:ea typeface="Pretendard Medium" panose="020B0600000101010101" charset="-127"/>
              </a:rPr>
              <a:t>,</a:t>
            </a:r>
            <a:br>
              <a:rPr lang="en-US" altLang="ko-KR" sz="2800" dirty="0"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전체 평균 약 </a:t>
            </a:r>
            <a:r>
              <a:rPr lang="en-US" altLang="ko-KR" sz="2800" b="1" dirty="0">
                <a:latin typeface="Pretendard Medium" panose="020B0600000101010101" charset="-127"/>
                <a:ea typeface="Pretendard Medium" panose="020B0600000101010101" charset="-127"/>
              </a:rPr>
              <a:t>150</a:t>
            </a:r>
            <a:r>
              <a:rPr lang="ko-KR" altLang="en-US" sz="2800" b="1" dirty="0">
                <a:latin typeface="Pretendard Medium" panose="020B0600000101010101" charset="-127"/>
                <a:ea typeface="Pretendard Medium" panose="020B0600000101010101" charset="-127"/>
              </a:rPr>
              <a:t>점 이상 성적 향상</a:t>
            </a: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이라는 유의미한 결과를 달성</a:t>
            </a:r>
            <a:endParaRPr lang="en-US" altLang="ko-KR" sz="28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buNone/>
            </a:pPr>
            <a:endParaRPr lang="en-US" altLang="ko-KR" sz="28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buNone/>
            </a:pP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학습자 만족도와 태도 개선 측면에서도</a:t>
            </a:r>
            <a:b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</a:b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중도 이탈자 없이 </a:t>
            </a:r>
            <a:r>
              <a:rPr lang="ko-KR" altLang="en-US" sz="2800" b="1" dirty="0">
                <a:latin typeface="Pretendard Medium" panose="020B0600000101010101" charset="-127"/>
                <a:ea typeface="Pretendard Medium" panose="020B0600000101010101" charset="-127"/>
              </a:rPr>
              <a:t>전원 프로그램 이수</a:t>
            </a:r>
            <a:r>
              <a:rPr lang="en-US" altLang="ko-KR" sz="2800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2800" b="1" dirty="0" err="1">
                <a:latin typeface="Pretendard Medium" panose="020B0600000101010101" charset="-127"/>
                <a:ea typeface="Pretendard Medium" panose="020B0600000101010101" charset="-127"/>
              </a:rPr>
              <a:t>높은수업</a:t>
            </a:r>
            <a:r>
              <a:rPr lang="ko-KR" altLang="en-US" sz="2800" b="1" dirty="0">
                <a:latin typeface="Pretendard Medium" panose="020B0600000101010101" charset="-127"/>
                <a:ea typeface="Pretendard Medium" panose="020B0600000101010101" charset="-127"/>
              </a:rPr>
              <a:t> 만족도 </a:t>
            </a:r>
            <a:r>
              <a:rPr lang="ko-KR" altLang="en-US" sz="2800" b="1" dirty="0" err="1">
                <a:latin typeface="Pretendard Medium" panose="020B0600000101010101" charset="-127"/>
                <a:ea typeface="Pretendard Medium" panose="020B0600000101010101" charset="-127"/>
              </a:rPr>
              <a:t>유지율</a:t>
            </a:r>
            <a:endParaRPr lang="en-US" altLang="ko-KR" sz="2800" b="1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buNone/>
            </a:pPr>
            <a:endParaRPr lang="en-US" altLang="ko-KR" sz="28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/>
            <a:r>
              <a:rPr lang="ko-KR" altLang="en-US" sz="2800" dirty="0" err="1">
                <a:latin typeface="Pretendard Medium" panose="020B0600000101010101" charset="-127"/>
                <a:ea typeface="Pretendard Medium" panose="020B0600000101010101" charset="-127"/>
              </a:rPr>
              <a:t>마이에듀케이션의</a:t>
            </a: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　단순 지식 전달을 넘는</a:t>
            </a:r>
            <a:endParaRPr lang="en-US" altLang="ko-KR" sz="28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/>
            <a:r>
              <a:rPr lang="ko-KR" altLang="en-US" sz="3200" b="1" dirty="0">
                <a:latin typeface="Pretendard Medium" panose="020B0600000101010101" charset="-127"/>
                <a:ea typeface="Pretendard Medium" panose="020B0600000101010101" charset="-127"/>
              </a:rPr>
              <a:t>레벨 기반 맞춤형 피드백</a:t>
            </a:r>
            <a:r>
              <a:rPr lang="en-US" altLang="ko-KR" sz="3200" b="1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3200" b="1" dirty="0">
                <a:latin typeface="Pretendard Medium" panose="020B0600000101010101" charset="-127"/>
                <a:ea typeface="Pretendard Medium" panose="020B0600000101010101" charset="-127"/>
              </a:rPr>
              <a:t>반복 훈련</a:t>
            </a:r>
            <a:r>
              <a:rPr lang="en-US" altLang="ko-KR" sz="3200" b="1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3200" b="1" dirty="0">
                <a:latin typeface="Pretendard Medium" panose="020B0600000101010101" charset="-127"/>
                <a:ea typeface="Pretendard Medium" panose="020B0600000101010101" charset="-127"/>
              </a:rPr>
              <a:t>밀착형 관리 체계</a:t>
            </a:r>
            <a:endParaRPr lang="en-US" altLang="ko-KR" sz="2800" dirty="0">
              <a:latin typeface="Pretendard Medium" panose="020B0600000101010101" charset="-127"/>
              <a:ea typeface="Pretendard Medium" panose="020B0600000101010101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284E10-D002-9E1F-35BF-EE6FDFBA587E}"/>
              </a:ext>
            </a:extLst>
          </p:cNvPr>
          <p:cNvSpPr txBox="1"/>
          <p:nvPr/>
        </p:nvSpPr>
        <p:spPr>
          <a:xfrm>
            <a:off x="9165669" y="3975100"/>
            <a:ext cx="9506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학습 수준별 맞춤형 교육 설계를 통해 모든 레벨에서 균형 잡힌 성과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5BF295-A781-25DC-1C95-26905C110F34}"/>
              </a:ext>
            </a:extLst>
          </p:cNvPr>
          <p:cNvSpPr txBox="1"/>
          <p:nvPr/>
        </p:nvSpPr>
        <p:spPr>
          <a:xfrm>
            <a:off x="2421334" y="1384300"/>
            <a:ext cx="14325600" cy="130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ko-KR" altLang="en-US" sz="2800" dirty="0" err="1">
                <a:latin typeface="Pretendard Medium" panose="020B0600000101010101" charset="-127"/>
                <a:ea typeface="Pretendard Medium" panose="020B0600000101010101" charset="-127"/>
              </a:rPr>
              <a:t>마이에듀케이션은</a:t>
            </a: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 교육생의 수준에 맞춘 레벨별 맞춤 교육 설계를 통해 일관된 성과 향상 기여 및 </a:t>
            </a: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Pretendard Medium" panose="020B0600000101010101" charset="-127"/>
                <a:ea typeface="Pretendard Medium" panose="020B0600000101010101" charset="-127"/>
              </a:rPr>
              <a:t>단순 강의 전달을 넘은 </a:t>
            </a:r>
            <a:r>
              <a:rPr lang="ko-KR" altLang="en-US" sz="2800" dirty="0">
                <a:solidFill>
                  <a:srgbClr val="0070C0"/>
                </a:solidFill>
                <a:latin typeface="Pretendard Medium" panose="020B0600000101010101" charset="-127"/>
                <a:ea typeface="Pretendard Medium" panose="020B0600000101010101" charset="-127"/>
              </a:rPr>
              <a:t>전략적 수업 운영과 피드백 중심의 학습관리 시스템</a:t>
            </a:r>
          </a:p>
        </p:txBody>
      </p:sp>
      <p:pic>
        <p:nvPicPr>
          <p:cNvPr id="20" name="Picture 13">
            <a:extLst>
              <a:ext uri="{FF2B5EF4-FFF2-40B4-BE49-F238E27FC236}">
                <a16:creationId xmlns:a16="http://schemas.microsoft.com/office/drawing/2014/main" id="{F9AE3B16-A031-690A-B925-9C9169587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112" y="650876"/>
            <a:ext cx="126947" cy="352415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7991A5BD-1107-3E0C-FA88-039D1BA0BCBC}"/>
              </a:ext>
            </a:extLst>
          </p:cNvPr>
          <p:cNvGrpSpPr/>
          <p:nvPr/>
        </p:nvGrpSpPr>
        <p:grpSpPr>
          <a:xfrm>
            <a:off x="519112" y="622300"/>
            <a:ext cx="5633244" cy="409564"/>
            <a:chOff x="589759" y="850900"/>
            <a:chExt cx="3381282" cy="409564"/>
          </a:xfrm>
        </p:grpSpPr>
        <p:sp>
          <p:nvSpPr>
            <p:cNvPr id="3" name="TextBox 10">
              <a:extLst>
                <a:ext uri="{FF2B5EF4-FFF2-40B4-BE49-F238E27FC236}">
                  <a16:creationId xmlns:a16="http://schemas.microsoft.com/office/drawing/2014/main" id="{1477E6D4-7910-3369-6B74-7BF2B8B8EF21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5. </a:t>
              </a:r>
              <a:r>
                <a:rPr lang="ko-KR" altLang="en-US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향후운영계획</a:t>
              </a:r>
            </a:p>
          </p:txBody>
        </p:sp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5D07751F-4B1D-CF76-C052-1FE9F63AF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650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A6880785-CD09-6CA6-83EB-B7317B22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377" y="5847811"/>
            <a:ext cx="1991657" cy="1647243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grpSp>
        <p:nvGrpSpPr>
          <p:cNvPr id="15" name="Group 15"/>
          <p:cNvGrpSpPr/>
          <p:nvPr/>
        </p:nvGrpSpPr>
        <p:grpSpPr>
          <a:xfrm>
            <a:off x="1615320878" y="1613241476"/>
            <a:ext cx="1610567903" cy="1610567903"/>
            <a:chOff x="2147483647" y="2147483647"/>
            <a:chExt cx="2147483647" cy="2147483647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622" y="5847811"/>
            <a:ext cx="1991657" cy="164724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370" y="6150751"/>
            <a:ext cx="1542159" cy="10413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9225" y="6186194"/>
            <a:ext cx="1393712" cy="94112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720" y="5009611"/>
            <a:ext cx="4741365" cy="56336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306307" y="5132529"/>
            <a:ext cx="4016446" cy="30429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7029"/>
              </a:lnSpc>
            </a:pPr>
            <a:r>
              <a:rPr lang="ko-KR" altLang="en-US" sz="2400">
                <a:solidFill>
                  <a:srgbClr val="FFFFFF"/>
                </a:solidFill>
                <a:ea typeface="Pretendard Medium"/>
              </a:rPr>
              <a:t>주기적인</a:t>
            </a:r>
            <a:r>
              <a:rPr lang="en-US" sz="24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FFFFFF"/>
                </a:solidFill>
                <a:ea typeface="Pretendard Medium"/>
              </a:rPr>
              <a:t>시대</a:t>
            </a:r>
            <a:r>
              <a:rPr lang="en-US" sz="24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FFFFFF"/>
                </a:solidFill>
                <a:ea typeface="Pretendard Medium"/>
              </a:rPr>
              <a:t>흐름</a:t>
            </a:r>
            <a:r>
              <a:rPr lang="en-US" sz="24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altLang="en-US" sz="2400">
                <a:solidFill>
                  <a:srgbClr val="FFFFFF"/>
                </a:solidFill>
                <a:ea typeface="Pretendard Medium"/>
              </a:rPr>
              <a:t>파악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9156" y="5009611"/>
            <a:ext cx="4741365" cy="56336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7564740" y="5132529"/>
            <a:ext cx="4016446" cy="30429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7029"/>
              </a:lnSpc>
            </a:pPr>
            <a:r>
              <a:rPr lang="ko-KR" altLang="en-US" sz="2400" dirty="0">
                <a:solidFill>
                  <a:srgbClr val="FFFFFF"/>
                </a:solidFill>
                <a:ea typeface="Pretendard Medium"/>
              </a:rPr>
              <a:t>대상별</a:t>
            </a:r>
            <a:r>
              <a:rPr lang="en-US" sz="2400" dirty="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FFFFFF"/>
                </a:solidFill>
                <a:ea typeface="Pretendard Medium"/>
              </a:rPr>
              <a:t>맞춤</a:t>
            </a:r>
            <a:r>
              <a:rPr lang="en-US" sz="2400" dirty="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FFFFFF"/>
                </a:solidFill>
                <a:ea typeface="Pretendard Medium"/>
              </a:rPr>
              <a:t>교육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8356" y="7819658"/>
            <a:ext cx="4662995" cy="109809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트렌드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반영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질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향상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지속적인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내부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조직회의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진행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트렌드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반영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컨텐츠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제작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주기별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트렌드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키워드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설정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63489" y="7807801"/>
            <a:ext cx="4662995" cy="109809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끊임없는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연구와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개발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 err="1">
                <a:solidFill>
                  <a:srgbClr val="424241"/>
                </a:solidFill>
                <a:ea typeface="Pretendard Medium"/>
              </a:rPr>
              <a:t>수요처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/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교육생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맞춤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프로그램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맞춤형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교육프로그램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운영</a:t>
            </a:r>
          </a:p>
          <a:p>
            <a:pPr lvl="0" algn="ctr">
              <a:lnSpc>
                <a:spcPct val="150000"/>
              </a:lnSpc>
            </a:pP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만족도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4.8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이상</a:t>
            </a:r>
            <a:r>
              <a:rPr lang="en-US" sz="2400" dirty="0">
                <a:solidFill>
                  <a:srgbClr val="424241"/>
                </a:solidFill>
                <a:latin typeface="Pretendard Medium"/>
              </a:rPr>
              <a:t> </a:t>
            </a:r>
            <a:r>
              <a:rPr lang="ko-KR" altLang="en-US" sz="2400" dirty="0">
                <a:solidFill>
                  <a:srgbClr val="424241"/>
                </a:solidFill>
                <a:ea typeface="Pretendard Medium"/>
              </a:rPr>
              <a:t>달성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77FCA16-F508-4184-B36F-68629E5464CB}"/>
              </a:ext>
            </a:extLst>
          </p:cNvPr>
          <p:cNvGrpSpPr/>
          <p:nvPr/>
        </p:nvGrpSpPr>
        <p:grpSpPr>
          <a:xfrm>
            <a:off x="490880" y="1466435"/>
            <a:ext cx="18028551" cy="3181264"/>
            <a:chOff x="6666785" y="2889318"/>
            <a:chExt cx="5700838" cy="1885899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66785" y="2898844"/>
              <a:ext cx="5676742" cy="1876373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8">
              <a:alphaModFix amt="82000"/>
            </a:blip>
            <a:stretch>
              <a:fillRect/>
            </a:stretch>
          </p:blipFill>
          <p:spPr>
            <a:xfrm>
              <a:off x="6666785" y="2889318"/>
              <a:ext cx="5700838" cy="1885898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7228746" y="3517951"/>
              <a:ext cx="4552823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20350"/>
                </a:lnSpc>
              </a:pPr>
              <a:r>
                <a:rPr lang="ko-KR" altLang="en-US" sz="4000" spc="-75">
                  <a:solidFill>
                    <a:srgbClr val="424241"/>
                  </a:solidFill>
                  <a:ea typeface="Pretendard SemiBold"/>
                </a:rPr>
                <a:t>지속가능한</a:t>
              </a:r>
              <a:r>
                <a:rPr lang="en-US" sz="40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4000" spc="-75">
                  <a:solidFill>
                    <a:srgbClr val="FD6F22"/>
                  </a:solidFill>
                  <a:ea typeface="Pretendard Black"/>
                </a:rPr>
                <a:t>성장</a:t>
              </a:r>
              <a:r>
                <a:rPr lang="en-US" sz="40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4000" spc="-75">
                  <a:solidFill>
                    <a:srgbClr val="424241"/>
                  </a:solidFill>
                  <a:ea typeface="Pretendard SemiBold"/>
                </a:rPr>
                <a:t>실현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504962" y="3108388"/>
              <a:ext cx="3990864" cy="2666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20350"/>
                </a:lnSpc>
              </a:pP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"</a:t>
              </a:r>
              <a:r>
                <a:rPr lang="ko-KR" altLang="en-US" sz="2800" spc="-75">
                  <a:solidFill>
                    <a:srgbClr val="424241"/>
                  </a:solidFill>
                  <a:ea typeface="Pretendard SemiBold"/>
                </a:rPr>
                <a:t>시대흐름을</a:t>
              </a: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2800" spc="-75">
                  <a:solidFill>
                    <a:srgbClr val="424241"/>
                  </a:solidFill>
                  <a:ea typeface="Pretendard SemiBold"/>
                </a:rPr>
                <a:t>파악하여</a:t>
              </a: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2800" spc="-75">
                  <a:solidFill>
                    <a:srgbClr val="424241"/>
                  </a:solidFill>
                  <a:ea typeface="Pretendard SemiBold"/>
                </a:rPr>
                <a:t>맞춤형</a:t>
              </a: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2800" spc="-75">
                  <a:solidFill>
                    <a:srgbClr val="424241"/>
                  </a:solidFill>
                  <a:ea typeface="Pretendard SemiBold"/>
                </a:rPr>
                <a:t>교육</a:t>
              </a: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 </a:t>
              </a:r>
              <a:r>
                <a:rPr lang="ko-KR" altLang="en-US" sz="2800" spc="-75">
                  <a:solidFill>
                    <a:srgbClr val="424241"/>
                  </a:solidFill>
                  <a:ea typeface="Pretendard SemiBold"/>
                </a:rPr>
                <a:t>진행</a:t>
              </a:r>
              <a:r>
                <a:rPr lang="en-US" sz="2800" spc="-75">
                  <a:solidFill>
                    <a:srgbClr val="424241"/>
                  </a:solidFill>
                  <a:latin typeface="Pretendard SemiBold"/>
                </a:rPr>
                <a:t>"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104924" y="4070387"/>
              <a:ext cx="4581397" cy="4857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40269"/>
                </a:lnSpc>
              </a:pP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밝은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미래로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나아갈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수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있도록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삶의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질을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향상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시킬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수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있는</a:t>
              </a:r>
            </a:p>
            <a:p>
              <a:pPr lvl="0" algn="ctr">
                <a:lnSpc>
                  <a:spcPct val="140269"/>
                </a:lnSpc>
              </a:pP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최상의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프로그램을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>
                  <a:solidFill>
                    <a:srgbClr val="424241"/>
                  </a:solidFill>
                  <a:ea typeface="Pretendard Medium"/>
                </a:rPr>
                <a:t>제공하겠습니다</a:t>
              </a:r>
              <a:r>
                <a:rPr lang="en-US" sz="2400">
                  <a:solidFill>
                    <a:srgbClr val="424241"/>
                  </a:solidFill>
                  <a:latin typeface="Pretendard Medium"/>
                </a:rPr>
                <a:t>.</a:t>
              </a:r>
            </a:p>
          </p:txBody>
        </p:sp>
      </p:grpSp>
      <p:pic>
        <p:nvPicPr>
          <p:cNvPr id="4" name="Picture 7">
            <a:extLst>
              <a:ext uri="{FF2B5EF4-FFF2-40B4-BE49-F238E27FC236}">
                <a16:creationId xmlns:a16="http://schemas.microsoft.com/office/drawing/2014/main" id="{1770E43C-22C3-6C84-C6D2-3A4E0632B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8749" y="5847811"/>
            <a:ext cx="1991657" cy="1647243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06CDB91D-D673-A3C9-EC1F-0E5D6E274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0563" y="5020200"/>
            <a:ext cx="4741365" cy="563360"/>
          </a:xfrm>
          <a:prstGeom prst="rect">
            <a:avLst/>
          </a:prstGeom>
        </p:spPr>
      </p:pic>
      <p:sp>
        <p:nvSpPr>
          <p:cNvPr id="22" name="TextBox 17">
            <a:extLst>
              <a:ext uri="{FF2B5EF4-FFF2-40B4-BE49-F238E27FC236}">
                <a16:creationId xmlns:a16="http://schemas.microsoft.com/office/drawing/2014/main" id="{5B4DFC31-1CF2-A71D-F986-7E8AC0466DAD}"/>
              </a:ext>
            </a:extLst>
          </p:cNvPr>
          <p:cNvSpPr txBox="1"/>
          <p:nvPr/>
        </p:nvSpPr>
        <p:spPr>
          <a:xfrm>
            <a:off x="13656147" y="5143118"/>
            <a:ext cx="4016446" cy="30429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7029"/>
              </a:lnSpc>
            </a:pPr>
            <a:r>
              <a:rPr lang="ko-KR" altLang="en-US" sz="2400" dirty="0">
                <a:solidFill>
                  <a:srgbClr val="FFFFFF"/>
                </a:solidFill>
                <a:ea typeface="Pretendard Medium"/>
              </a:rPr>
              <a:t>글로벌인재양성</a:t>
            </a:r>
          </a:p>
        </p:txBody>
      </p:sp>
      <p:pic>
        <p:nvPicPr>
          <p:cNvPr id="33" name="그래픽 32" descr="ATOM 윤곽선">
            <a:extLst>
              <a:ext uri="{FF2B5EF4-FFF2-40B4-BE49-F238E27FC236}">
                <a16:creationId xmlns:a16="http://schemas.microsoft.com/office/drawing/2014/main" id="{51B91484-64D8-6833-4BBC-8E18C314F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03306" y="6183908"/>
            <a:ext cx="1062541" cy="106254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0EB5ED9-EFBA-EB6F-D0B2-9C3F2FC90C7B}"/>
              </a:ext>
            </a:extLst>
          </p:cNvPr>
          <p:cNvSpPr txBox="1"/>
          <p:nvPr/>
        </p:nvSpPr>
        <p:spPr>
          <a:xfrm>
            <a:off x="13387591" y="7829011"/>
            <a:ext cx="4553558" cy="2242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해외 진출 대비 프로그램 개발</a:t>
            </a: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글로벌 커뮤니케이션 능력 향상</a:t>
            </a:r>
          </a:p>
          <a:p>
            <a:pPr algn="ctr">
              <a:lnSpc>
                <a:spcPct val="150000"/>
              </a:lnSpc>
            </a:pP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글로벌맞춤형커리큘럼</a:t>
            </a:r>
            <a:endParaRPr lang="en-US" altLang="ko-KR" sz="24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국내외 </a:t>
            </a:r>
            <a:r>
              <a:rPr lang="ko-KR" altLang="en-US" sz="2400" dirty="0" err="1">
                <a:latin typeface="Pretendard Medium" panose="020B0600000101010101" charset="-127"/>
                <a:ea typeface="Pretendard Medium" panose="020B0600000101010101" charset="-127"/>
              </a:rPr>
              <a:t>수요처</a:t>
            </a:r>
            <a:r>
              <a:rPr lang="ko-KR" altLang="en-US" sz="2400" dirty="0">
                <a:latin typeface="Pretendard Medium" panose="020B0600000101010101" charset="-127"/>
                <a:ea typeface="Pretendard Medium" panose="020B0600000101010101" charset="-127"/>
              </a:rPr>
              <a:t> 연계 협력 체계 구축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7EA7441C-8D54-A20B-5532-985B46E02854}"/>
              </a:ext>
            </a:extLst>
          </p:cNvPr>
          <p:cNvGrpSpPr/>
          <p:nvPr/>
        </p:nvGrpSpPr>
        <p:grpSpPr>
          <a:xfrm>
            <a:off x="519112" y="622300"/>
            <a:ext cx="5633244" cy="409564"/>
            <a:chOff x="589759" y="850900"/>
            <a:chExt cx="3381282" cy="409564"/>
          </a:xfrm>
        </p:grpSpPr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4F536FA4-EB67-7E9C-2420-98CB0DD5B0B1}"/>
                </a:ext>
              </a:extLst>
            </p:cNvPr>
            <p:cNvSpPr txBox="1"/>
            <p:nvPr/>
          </p:nvSpPr>
          <p:spPr>
            <a:xfrm>
              <a:off x="742156" y="850900"/>
              <a:ext cx="3228885" cy="4095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en-US" altLang="ko-KR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5. </a:t>
              </a:r>
              <a:r>
                <a:rPr lang="ko-KR" altLang="en-US" sz="3200" b="1" spc="-75" dirty="0">
                  <a:solidFill>
                    <a:srgbClr val="3A4CA8"/>
                  </a:solidFill>
                  <a:latin typeface="Pretendard Medium" panose="020B0600000101010101" charset="-127"/>
                  <a:ea typeface="Pretendard Medium" panose="020B0600000101010101" charset="-127"/>
                </a:rPr>
                <a:t>향후운영계획</a:t>
              </a:r>
            </a:p>
          </p:txBody>
        </p:sp>
        <p:pic>
          <p:nvPicPr>
            <p:cNvPr id="27" name="Picture 13">
              <a:extLst>
                <a:ext uri="{FF2B5EF4-FFF2-40B4-BE49-F238E27FC236}">
                  <a16:creationId xmlns:a16="http://schemas.microsoft.com/office/drawing/2014/main" id="{9AB69A4B-13A0-BDC9-916A-4690BB24B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9759" y="879476"/>
              <a:ext cx="76198" cy="3524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3C4E418E-2EF8-F63B-1725-8FCA103018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5400000">
            <a:off x="-2414224" y="-725356"/>
            <a:ext cx="11029643" cy="9477111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3410C96-F466-ABCE-300B-2F3798A4E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156" y="8089900"/>
            <a:ext cx="6624292" cy="1963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B2A9DF-1E90-69BE-B2E4-3A299CC7A0D0}"/>
              </a:ext>
            </a:extLst>
          </p:cNvPr>
          <p:cNvSpPr txBox="1"/>
          <p:nvPr/>
        </p:nvSpPr>
        <p:spPr>
          <a:xfrm>
            <a:off x="1351756" y="5055870"/>
            <a:ext cx="4074849" cy="3730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대학 어학프로그램 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25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년 강의경력 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동시통역사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자격증 취득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대전시청 지사님 전문 통역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토익 </a:t>
            </a:r>
            <a:r>
              <a:rPr lang="ko-KR" altLang="en-US" sz="2000" dirty="0" err="1">
                <a:latin typeface="Pretendard Medium" panose="020B0600000101010101" charset="-127"/>
                <a:ea typeface="Pretendard Medium" panose="020B0600000101010101" charset="-127"/>
              </a:rPr>
              <a:t>브레이커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LC/RC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교재 출간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토익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 X-peed 700 LC 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토익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 X-peed 700 RC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(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반석 출판사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)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출간</a:t>
            </a:r>
            <a:endParaRPr lang="en-US" altLang="ko-KR" sz="2000" dirty="0">
              <a:latin typeface="Pretendard Medium" panose="020B0600000101010101" charset="-127"/>
              <a:ea typeface="Pretendard Medium" panose="020B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- 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다수 기업 및 대학 강의 경력 </a:t>
            </a:r>
            <a:r>
              <a:rPr lang="en-US" altLang="ko-KR" sz="2000" dirty="0">
                <a:latin typeface="Pretendard Medium" panose="020B0600000101010101" charset="-127"/>
                <a:ea typeface="Pretendard Medium" panose="020B0600000101010101" charset="-127"/>
              </a:rPr>
              <a:t>20</a:t>
            </a:r>
            <a:r>
              <a:rPr lang="ko-KR" altLang="en-US" sz="2000" dirty="0">
                <a:latin typeface="Pretendard Medium" panose="020B0600000101010101" charset="-127"/>
                <a:ea typeface="Pretendard Medium" panose="020B0600000101010101" charset="-127"/>
              </a:rPr>
              <a:t>년</a:t>
            </a: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1D842736-EC3E-9363-969B-347E23C49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678" y="1187450"/>
            <a:ext cx="3799840" cy="3855720"/>
          </a:xfrm>
          <a:prstGeom prst="rect">
            <a:avLst/>
          </a:prstGeom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5383414F-9CE8-3B89-9C77-3419B71B3431}"/>
              </a:ext>
            </a:extLst>
          </p:cNvPr>
          <p:cNvSpPr txBox="1"/>
          <p:nvPr/>
        </p:nvSpPr>
        <p:spPr>
          <a:xfrm>
            <a:off x="8209756" y="2679700"/>
            <a:ext cx="2875756" cy="812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sz="4500" b="0" i="0" u="none" strike="noStrike" dirty="0">
                <a:solidFill>
                  <a:srgbClr val="000000"/>
                </a:solidFill>
                <a:ea typeface="Gmarket Sans Bold"/>
              </a:rPr>
              <a:t>이희연</a:t>
            </a:r>
            <a:r>
              <a:rPr lang="en-US" altLang="ko-KR" sz="4500" b="0" i="0" u="none" strike="noStrike" dirty="0">
                <a:solidFill>
                  <a:srgbClr val="000000"/>
                </a:solidFill>
                <a:ea typeface="Gmarket Sans Bold"/>
              </a:rPr>
              <a:t> </a:t>
            </a:r>
            <a:r>
              <a:rPr lang="ko-KR" altLang="en-US" sz="4500" b="0" i="0" u="none" strike="noStrike" dirty="0">
                <a:solidFill>
                  <a:srgbClr val="000000"/>
                </a:solidFill>
                <a:ea typeface="Gmarket Sans Bold"/>
              </a:rPr>
              <a:t>대표</a:t>
            </a:r>
            <a:endParaRPr lang="ko-KR" sz="4500" b="0" i="0" u="none" strike="noStrike" dirty="0">
              <a:solidFill>
                <a:srgbClr val="000000"/>
              </a:solidFill>
              <a:ea typeface="Gmarket Sans Bold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059F4935-1FA9-BF0E-6F79-73530229ADC7}"/>
              </a:ext>
            </a:extLst>
          </p:cNvPr>
          <p:cNvSpPr txBox="1"/>
          <p:nvPr/>
        </p:nvSpPr>
        <p:spPr>
          <a:xfrm>
            <a:off x="8255000" y="3695700"/>
            <a:ext cx="63500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99600"/>
              </a:lnSpc>
            </a:pPr>
            <a:r>
              <a:rPr lang="ko-KR" sz="3000" b="0" i="0" u="none" strike="noStrike" dirty="0">
                <a:solidFill>
                  <a:srgbClr val="257FFF"/>
                </a:solidFill>
                <a:ea typeface="Gmarket Sans Bold"/>
              </a:rPr>
              <a:t>다년간의</a:t>
            </a:r>
            <a:r>
              <a:rPr lang="en-US" sz="3000" b="0" i="0" u="none" strike="noStrike" dirty="0">
                <a:solidFill>
                  <a:srgbClr val="257FFF"/>
                </a:solidFill>
                <a:latin typeface="Gmarket Sans Bold"/>
              </a:rPr>
              <a:t> </a:t>
            </a:r>
            <a:r>
              <a:rPr lang="ko-KR" sz="3000" b="0" i="0" u="none" strike="noStrike" dirty="0">
                <a:solidFill>
                  <a:srgbClr val="257FFF"/>
                </a:solidFill>
                <a:ea typeface="Gmarket Sans Bold"/>
              </a:rPr>
              <a:t>교육</a:t>
            </a:r>
            <a:r>
              <a:rPr lang="en-US" sz="3000" b="0" i="0" u="none" strike="noStrike" dirty="0">
                <a:solidFill>
                  <a:srgbClr val="257FFF"/>
                </a:solidFill>
                <a:latin typeface="Gmarket Sans Bold"/>
              </a:rPr>
              <a:t> </a:t>
            </a:r>
            <a:r>
              <a:rPr lang="ko-KR" sz="3000" b="0" i="0" u="none" strike="noStrike" dirty="0">
                <a:solidFill>
                  <a:srgbClr val="257FFF"/>
                </a:solidFill>
                <a:ea typeface="Gmarket Sans Bold"/>
              </a:rPr>
              <a:t>노하우</a:t>
            </a:r>
            <a:r>
              <a:rPr lang="en-US" sz="3000" b="0" i="0" u="none" strike="noStrike" dirty="0">
                <a:solidFill>
                  <a:srgbClr val="257FFF"/>
                </a:solidFill>
                <a:latin typeface="Gmarket Sans Bold"/>
              </a:rPr>
              <a:t>, </a:t>
            </a:r>
            <a:r>
              <a:rPr lang="ko-KR" sz="3000" b="0" i="0" u="none" strike="noStrike" dirty="0" err="1">
                <a:solidFill>
                  <a:srgbClr val="257FFF"/>
                </a:solidFill>
                <a:ea typeface="Gmarket Sans Bold"/>
              </a:rPr>
              <a:t>마이에듀케이션</a:t>
            </a:r>
            <a:endParaRPr lang="ko-KR" sz="3000" b="0" i="0" u="none" strike="noStrike" dirty="0">
              <a:solidFill>
                <a:srgbClr val="257FFF"/>
              </a:solidFill>
              <a:ea typeface="Gmarket Sans Bold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A4BCB404-C7C0-3751-0DD5-1DD4906C598F}"/>
              </a:ext>
            </a:extLst>
          </p:cNvPr>
          <p:cNvSpPr txBox="1"/>
          <p:nvPr/>
        </p:nvSpPr>
        <p:spPr>
          <a:xfrm>
            <a:off x="9640490" y="4813300"/>
            <a:ext cx="7470379" cy="294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41100"/>
              </a:lnSpc>
            </a:pP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안녕하십니까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, </a:t>
            </a:r>
            <a:r>
              <a:rPr lang="ko-KR" sz="2400" b="0" i="0" u="none" strike="noStrike" dirty="0" err="1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마이에듀케이션의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이희연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대표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입니다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</a:p>
          <a:p>
            <a:pPr lvl="0" algn="ctr">
              <a:lnSpc>
                <a:spcPct val="141100"/>
              </a:lnSpc>
            </a:pP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대학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영어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교육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프로그램의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다년간의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교육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노하우를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통해</a:t>
            </a:r>
          </a:p>
          <a:p>
            <a:pPr lvl="0" algn="ctr">
              <a:lnSpc>
                <a:spcPct val="141100"/>
              </a:lnSpc>
            </a:pPr>
            <a:r>
              <a:rPr lang="ko-KR" alt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공주대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학교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학생들의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스펙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완성에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도움이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될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수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있도록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endParaRPr lang="en-US" sz="2400" dirty="0">
              <a:solidFill>
                <a:srgbClr val="000000">
                  <a:alpha val="60000"/>
                </a:srgbClr>
              </a:solidFill>
              <a:latin typeface="Pretendard Medium" panose="020B0600000101010101" charset="-127"/>
              <a:ea typeface="Pretendard Medium" panose="020B0600000101010101" charset="-127"/>
            </a:endParaRPr>
          </a:p>
          <a:p>
            <a:pPr lvl="0" algn="ctr">
              <a:lnSpc>
                <a:spcPct val="141100"/>
              </a:lnSpc>
            </a:pPr>
            <a:r>
              <a:rPr lang="ko-KR" altLang="en-US" sz="2400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더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나은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교육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프로그램을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연구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•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발전시</a:t>
            </a:r>
            <a:r>
              <a:rPr lang="ko-KR" alt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키며</a:t>
            </a:r>
            <a:r>
              <a:rPr lang="en-US" altLang="ko-KR" sz="2400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학생들을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끝까지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책임지는</a:t>
            </a:r>
            <a:r>
              <a:rPr lang="en-US" sz="2400" b="0" i="0" u="none" strike="noStrike" dirty="0">
                <a:solidFill>
                  <a:srgbClr val="257FFF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 </a:t>
            </a:r>
            <a:r>
              <a:rPr lang="en-US" sz="2400" b="1" i="0" u="none" strike="noStrike" dirty="0">
                <a:solidFill>
                  <a:srgbClr val="257FFF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My Education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이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되겠습니다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. </a:t>
            </a:r>
            <a:r>
              <a:rPr lang="ko-KR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감사합니다</a:t>
            </a:r>
            <a:r>
              <a:rPr lang="en-US" sz="2400" b="0" i="0" u="none" strike="noStrike" dirty="0">
                <a:solidFill>
                  <a:srgbClr val="000000">
                    <a:alpha val="60000"/>
                  </a:srgbClr>
                </a:solidFill>
                <a:latin typeface="Pretendard Medium" panose="020B0600000101010101" charset="-127"/>
                <a:ea typeface="Pretendard Medium" panose="020B0600000101010101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6696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ACE1-00D1-1359-C1FC-72BED88DC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5F04847-C77E-5784-FAB4-902DF632A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340" y="1194031"/>
            <a:ext cx="6981631" cy="864845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6EF6BBF2-6D6B-100E-51F8-778224A46E2E}"/>
              </a:ext>
            </a:extLst>
          </p:cNvPr>
          <p:cNvSpPr/>
          <p:nvPr/>
        </p:nvSpPr>
        <p:spPr>
          <a:xfrm>
            <a:off x="8887698" y="857250"/>
            <a:ext cx="3709219" cy="602748"/>
          </a:xfrm>
          <a:custGeom>
            <a:avLst/>
            <a:gdLst/>
            <a:ahLst/>
            <a:cxnLst/>
            <a:rect l="l" t="t" r="r" b="b"/>
            <a:pathLst>
              <a:path w="3709219" h="602748">
                <a:moveTo>
                  <a:pt x="0" y="0"/>
                </a:moveTo>
                <a:lnTo>
                  <a:pt x="3709220" y="0"/>
                </a:lnTo>
                <a:lnTo>
                  <a:pt x="3709220" y="602748"/>
                </a:lnTo>
                <a:lnTo>
                  <a:pt x="0" y="6027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01586A3-7825-9FA3-7D33-7B67F58C8B21}"/>
              </a:ext>
            </a:extLst>
          </p:cNvPr>
          <p:cNvSpPr/>
          <p:nvPr/>
        </p:nvSpPr>
        <p:spPr>
          <a:xfrm flipH="1">
            <a:off x="-740476" y="-371437"/>
            <a:ext cx="14042134" cy="1228687"/>
          </a:xfrm>
          <a:custGeom>
            <a:avLst/>
            <a:gdLst/>
            <a:ahLst/>
            <a:cxnLst/>
            <a:rect l="l" t="t" r="r" b="b"/>
            <a:pathLst>
              <a:path w="14042134" h="1228687">
                <a:moveTo>
                  <a:pt x="14042134" y="0"/>
                </a:moveTo>
                <a:lnTo>
                  <a:pt x="0" y="0"/>
                </a:lnTo>
                <a:lnTo>
                  <a:pt x="0" y="1228687"/>
                </a:lnTo>
                <a:lnTo>
                  <a:pt x="14042134" y="1228687"/>
                </a:lnTo>
                <a:lnTo>
                  <a:pt x="140421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B2116498-EB82-8094-3FA3-EF3FC8A2C877}"/>
              </a:ext>
            </a:extLst>
          </p:cNvPr>
          <p:cNvSpPr/>
          <p:nvPr/>
        </p:nvSpPr>
        <p:spPr>
          <a:xfrm flipH="1">
            <a:off x="12917431" y="570551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9"/>
                </a:lnTo>
                <a:lnTo>
                  <a:pt x="1139647" y="343849"/>
                </a:lnTo>
                <a:lnTo>
                  <a:pt x="113964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6FC254E1-ABEF-A266-005B-9A32BA06B933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447C422-9776-70D9-88F6-9EEF3DBF1C5C}"/>
              </a:ext>
            </a:extLst>
          </p:cNvPr>
          <p:cNvSpPr/>
          <p:nvPr/>
        </p:nvSpPr>
        <p:spPr>
          <a:xfrm flipH="1">
            <a:off x="1473624" y="9381176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ko-KR" altLang="en-US" dirty="0">
              <a:ea typeface="Pretendard Medium" panose="020B0600000101010101" charset="-12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9CA88-357B-608B-3B20-A16B24C20F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3356" y="4761224"/>
            <a:ext cx="5034014" cy="1495398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C5F5B09-0A3D-BB95-7767-CBDC16103F07}"/>
              </a:ext>
            </a:extLst>
          </p:cNvPr>
          <p:cNvGrpSpPr/>
          <p:nvPr/>
        </p:nvGrpSpPr>
        <p:grpSpPr>
          <a:xfrm>
            <a:off x="9528855" y="3975100"/>
            <a:ext cx="6953188" cy="3314661"/>
            <a:chOff x="7276368" y="3937039"/>
            <a:chExt cx="4133736" cy="1285840"/>
          </a:xfrm>
        </p:grpSpPr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3E23B2D4-22E4-F831-F6CA-8FA883F69E3C}"/>
                </a:ext>
              </a:extLst>
            </p:cNvPr>
            <p:cNvSpPr txBox="1"/>
            <p:nvPr/>
          </p:nvSpPr>
          <p:spPr>
            <a:xfrm>
              <a:off x="7276369" y="4432326"/>
              <a:ext cx="4133735" cy="79055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257175" indent="-257175">
                <a:lnSpc>
                  <a:spcPct val="99600"/>
                </a:lnSpc>
                <a:buClr>
                  <a:srgbClr val="424241"/>
                </a:buClr>
                <a:buFont typeface="Arial"/>
                <a:buChar char="●"/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이메일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: myedu_sally@naver.com</a:t>
              </a:r>
            </a:p>
            <a:p>
              <a:pPr marL="257175" indent="-257175">
                <a:lnSpc>
                  <a:spcPct val="99600"/>
                </a:lnSpc>
                <a:buClr>
                  <a:srgbClr val="424241"/>
                </a:buClr>
                <a:buFont typeface="Arial"/>
                <a:buChar char="●"/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연락처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: 010-2300-2461</a:t>
              </a:r>
            </a:p>
            <a:p>
              <a:pPr marL="257175" indent="-257175">
                <a:lnSpc>
                  <a:spcPct val="99600"/>
                </a:lnSpc>
                <a:buClr>
                  <a:srgbClr val="424241"/>
                </a:buClr>
                <a:buFont typeface="Arial"/>
                <a:buChar char="●"/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주소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: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서울특별시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마포구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</a:t>
              </a:r>
              <a:r>
                <a:rPr lang="ko-KR" altLang="en-US" sz="2400" dirty="0" err="1">
                  <a:solidFill>
                    <a:srgbClr val="424241"/>
                  </a:solidFill>
                  <a:ea typeface="Pretendard Medium"/>
                </a:rPr>
                <a:t>월드컵로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196, 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비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105-</a:t>
              </a: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씨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26</a:t>
              </a:r>
            </a:p>
            <a:p>
              <a:pPr marL="257175" indent="-257175">
                <a:lnSpc>
                  <a:spcPct val="99600"/>
                </a:lnSpc>
                <a:buClr>
                  <a:srgbClr val="424241"/>
                </a:buClr>
                <a:buFont typeface="Arial"/>
                <a:buChar char="●"/>
              </a:pPr>
              <a:r>
                <a:rPr lang="ko-KR" altLang="en-US" sz="2400" dirty="0">
                  <a:solidFill>
                    <a:srgbClr val="424241"/>
                  </a:solidFill>
                  <a:ea typeface="Pretendard Medium"/>
                </a:rPr>
                <a:t>홈페이지</a:t>
              </a:r>
              <a:r>
                <a:rPr lang="en-US" sz="2400" dirty="0">
                  <a:solidFill>
                    <a:srgbClr val="424241"/>
                  </a:solidFill>
                  <a:latin typeface="Pretendard Medium"/>
                </a:rPr>
                <a:t> : http://www.eid-cst.com/</a:t>
              </a: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FD7236C-7AAE-CD5D-1B92-39E1EE252866}"/>
                </a:ext>
              </a:extLst>
            </p:cNvPr>
            <p:cNvSpPr txBox="1"/>
            <p:nvPr/>
          </p:nvSpPr>
          <p:spPr>
            <a:xfrm>
              <a:off x="7276368" y="3937039"/>
              <a:ext cx="3209836" cy="3143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20350"/>
                </a:lnSpc>
              </a:pPr>
              <a:r>
                <a:rPr lang="ko-KR" altLang="en-US" sz="3600" spc="-75" dirty="0">
                  <a:solidFill>
                    <a:srgbClr val="000000"/>
                  </a:solidFill>
                  <a:ea typeface="나눔고딕" pitchFamily="2" charset="-127"/>
                </a:rPr>
                <a:t>업무협약</a:t>
              </a:r>
              <a:r>
                <a:rPr lang="en-US" sz="3600" spc="-75" dirty="0">
                  <a:solidFill>
                    <a:srgbClr val="000000"/>
                  </a:solidFill>
                  <a:latin typeface="나눔고딕" pitchFamily="2" charset="-127"/>
                </a:rPr>
                <a:t> </a:t>
              </a:r>
              <a:r>
                <a:rPr lang="ko-KR" altLang="en-US" sz="3600" spc="-75" dirty="0">
                  <a:solidFill>
                    <a:srgbClr val="000000"/>
                  </a:solidFill>
                  <a:ea typeface="나눔고딕" pitchFamily="2" charset="-127"/>
                </a:rPr>
                <a:t>문의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23535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3862</ep:Words>
  <ep:PresentationFormat>사용자 지정</ep:PresentationFormat>
  <ep:Paragraphs>1139</ep:Paragraphs>
  <ep:Slides>28</ep:Slides>
  <ep:Notes>12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ep:HeadingPairs>
  <ep:TitlesOfParts>
    <vt:vector size="29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슬라이드 5</vt:lpstr>
      <vt:lpstr>PowerPoint 프레젠테이션</vt:lpstr>
      <vt:lpstr>슬라이드 7</vt:lpstr>
      <vt:lpstr>슬라이드 8</vt:lpstr>
      <vt:lpstr>PowerPoint 프레젠테이션</vt:lpstr>
      <vt:lpstr>PowerPoint 프레젠테이션</vt:lpstr>
      <vt:lpstr>PowerPoint 프레젠테이션</vt:lpstr>
      <vt:lpstr>PowerPoint 프레젠테이션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2006-08-16T00:00:00.000</dcterms:created>
  <dc:creator>묵희</dc:creator>
  <cp:lastModifiedBy>goun</cp:lastModifiedBy>
  <dcterms:modified xsi:type="dcterms:W3CDTF">2026-05-14T09:34:31.287</dcterms:modified>
  <cp:revision>34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